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166534"/>
            </a:solidFill>
            <a:ln w="31750">
              <a:solidFill>
                <a:srgbClr val="166534"/>
              </a:solidFill>
            </a:ln>
          </c:spPr>
          <c:cat>
            <c:strRef>
              <c:f>Sheet1!$A$2:$A$7</c:f>
              <c:strCache>
                <c:ptCount val="6"/>
                <c:pt idx="0">
                  <c:v>US Equity</c:v>
                </c:pt>
                <c:pt idx="1">
                  <c:v>Intl Equity</c:v>
                </c:pt>
                <c:pt idx="2">
                  <c:v>Fixed Income</c:v>
                </c:pt>
                <c:pt idx="3">
                  <c:v>Private Credit</c:v>
                </c:pt>
                <c:pt idx="4">
                  <c:v>Real Assets</c:v>
                </c:pt>
                <c:pt idx="5">
                  <c:v>Alternatives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8.5</c:v>
                </c:pt>
                <c:pt idx="1">
                  <c:v>4.2</c:v>
                </c:pt>
                <c:pt idx="2">
                  <c:v>5.8</c:v>
                </c:pt>
                <c:pt idx="3">
                  <c:v>2.1</c:v>
                </c:pt>
                <c:pt idx="4">
                  <c:v>1.8</c:v>
                </c:pt>
                <c:pt idx="5">
                  <c:v>1.3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0D9488"/>
            </a:solidFill>
            <a:ln w="31750">
              <a:solidFill>
                <a:srgbClr val="0D9488"/>
              </a:solidFill>
            </a:ln>
          </c:spPr>
          <c:cat>
            <c:strRef>
              <c:f>Sheet1!$A$2:$A$7</c:f>
              <c:strCache>
                <c:ptCount val="6"/>
                <c:pt idx="0">
                  <c:v>US Equity</c:v>
                </c:pt>
                <c:pt idx="1">
                  <c:v>Intl Equity</c:v>
                </c:pt>
                <c:pt idx="2">
                  <c:v>Fixed Income</c:v>
                </c:pt>
                <c:pt idx="3">
                  <c:v>Private Credit</c:v>
                </c:pt>
                <c:pt idx="4">
                  <c:v>Real Assets</c:v>
                </c:pt>
                <c:pt idx="5">
                  <c:v>Alternatives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10.2</c:v>
                </c:pt>
                <c:pt idx="1">
                  <c:v>5.0</c:v>
                </c:pt>
                <c:pt idx="2">
                  <c:v>6.5</c:v>
                </c:pt>
                <c:pt idx="3">
                  <c:v>2.8</c:v>
                </c:pt>
                <c:pt idx="4">
                  <c:v>2.0</c:v>
                </c:pt>
                <c:pt idx="5">
                  <c:v>1.5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7534E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7534E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Meridian Fund</c:v>
                </c:pt>
              </c:strCache>
            </c:strRef>
          </c:tx>
          <c:spPr>
            <a:solidFill>
              <a:srgbClr val="166534"/>
            </a:solidFill>
            <a:ln w="31750">
              <a:solidFill>
                <a:srgbClr val="166534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8.2</c:v>
                </c:pt>
                <c:pt idx="1">
                  <c:v>12.5</c:v>
                </c:pt>
                <c:pt idx="2">
                  <c:v>14.8</c:v>
                </c:pt>
                <c:pt idx="3">
                  <c:v>16.4</c:v>
                </c:pt>
                <c:pt idx="4">
                  <c:v>15.2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S&amp;P 500</c:v>
                </c:pt>
              </c:strCache>
            </c:strRef>
          </c:tx>
          <c:spPr>
            <a:solidFill>
              <a:srgbClr val="0D9488"/>
            </a:solidFill>
            <a:ln w="31750">
              <a:solidFill>
                <a:srgbClr val="0D9488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7.1</c:v>
                </c:pt>
                <c:pt idx="1">
                  <c:v>10.8</c:v>
                </c:pt>
                <c:pt idx="2">
                  <c:v>12.2</c:v>
                </c:pt>
                <c:pt idx="3">
                  <c:v>12.6</c:v>
                </c:pt>
                <c:pt idx="4">
                  <c:v>13.0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Peer Median</c:v>
                </c:pt>
              </c:strCache>
            </c:strRef>
          </c:tx>
          <c:spPr>
            <a:solidFill>
              <a:srgbClr val="DC2626"/>
            </a:solidFill>
            <a:ln w="31750">
              <a:solidFill>
                <a:srgbClr val="DC2626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6.8</c:v>
                </c:pt>
                <c:pt idx="1">
                  <c:v>10.2</c:v>
                </c:pt>
                <c:pt idx="2">
                  <c:v>11.5</c:v>
                </c:pt>
                <c:pt idx="3">
                  <c:v>13.1</c:v>
                </c:pt>
                <c:pt idx="4">
                  <c:v>12.5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7534E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7534E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166534"/>
              </a:solidFill>
            </c:spPr>
          </c:dPt>
          <c:dPt>
            <c:idx val="1"/>
            <c:spPr>
              <a:solidFill>
                <a:srgbClr val="0D9488"/>
              </a:solidFill>
            </c:spPr>
          </c:dPt>
          <c:dPt>
            <c:idx val="2"/>
            <c:spPr>
              <a:solidFill>
                <a:srgbClr val="DC2626"/>
              </a:solidFill>
            </c:spPr>
          </c:dPt>
          <c:dPt>
            <c:idx val="3"/>
            <c:spPr>
              <a:solidFill>
                <a:srgbClr val="7C3AED"/>
              </a:solidFill>
            </c:spPr>
          </c:dPt>
          <c:dPt>
            <c:idx val="4"/>
            <c:spPr>
              <a:solidFill>
                <a:srgbClr val="D97706"/>
              </a:solidFill>
            </c:spPr>
          </c:dPt>
          <c:cat>
            <c:strRef>
              <c:f>Sheet1!$A$2:$A$6</c:f>
              <c:strCache>
                <c:ptCount val="5"/>
                <c:pt idx="0">
                  <c:v>Pension Funds</c:v>
                </c:pt>
                <c:pt idx="1">
                  <c:v>Endowments</c:v>
                </c:pt>
                <c:pt idx="2">
                  <c:v>Family Offices</c:v>
                </c:pt>
                <c:pt idx="3">
                  <c:v>Sovereign Wealth</c:v>
                </c:pt>
                <c:pt idx="4">
                  <c:v>Corporates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</c:v>
                </c:pt>
                <c:pt idx="1">
                  <c:v>25</c:v>
                </c:pt>
                <c:pt idx="2">
                  <c:v>20</c:v>
                </c:pt>
                <c:pt idx="3">
                  <c:v>12</c:v>
                </c:pt>
                <c:pt idx="4">
                  <c:v>8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57534E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57534E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166534"/>
            </a:solidFill>
            <a:ln w="31750">
              <a:solidFill>
                <a:srgbClr val="166534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0D9488"/>
            </a:solidFill>
            <a:ln w="31750">
              <a:solidFill>
                <a:srgbClr val="0D9488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7534E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7534E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10192000" y="-600000"/>
            <a:ext cx="2400000" cy="2400000"/>
          </a:xfrm>
          <a:prstGeom prst="ellipse">
            <a:avLst/>
          </a:prstGeom>
          <a:solidFill>
            <a:srgbClr val="F8F3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1145800" y="1689000"/>
            <a:ext cx="10020400" cy="3600000"/>
          </a:xfrm>
          <a:prstGeom prst="roundRect">
            <a:avLst>
              <a:gd name="adj" fmla="val 1596"/>
            </a:avLst>
          </a:prstGeom>
          <a:solidFill>
            <a:srgbClr val="D7D7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1085800" y="1629000"/>
            <a:ext cx="10020400" cy="3600000"/>
          </a:xfrm>
          <a:prstGeom prst="roundRect">
            <a:avLst>
              <a:gd name="adj" fmla="val 159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085800" y="1629000"/>
            <a:ext cx="10020400" cy="800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385800" y="1929000"/>
            <a:ext cx="94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4AF37"/>
                </a:solidFill>
                <a:latin typeface="Inter"/>
              </a:rPr>
              <a:t>MERIDIAN CAPITAL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5800" y="2379000"/>
            <a:ext cx="94204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14532D"/>
                </a:solidFill>
                <a:latin typeface="Inter"/>
              </a:rPr>
              <a:t>Wealth Through Vision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5496000" y="3429000"/>
            <a:ext cx="1200000" cy="0"/>
          </a:xfrm>
          <a:prstGeom prst="line">
            <a:avLst/>
          </a:prstGeom>
          <a:ln w="3175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85800" y="3679000"/>
            <a:ext cx="8820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500" b="0" i="0">
                <a:solidFill>
                  <a:srgbClr val="57534E"/>
                </a:solidFill>
                <a:latin typeface="Inter"/>
              </a:rPr>
              <a:t>Investment Strategy &amp; Portfolio Performance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85800" y="4729000"/>
            <a:ext cx="94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ABA9A6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KPI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617320"/>
            <a:ext cx="2517600" cy="4000000"/>
          </a:xfrm>
          <a:prstGeom prst="roundRect">
            <a:avLst>
              <a:gd name="adj" fmla="val 4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571600"/>
            <a:ext cx="2517600" cy="4000000"/>
          </a:xfrm>
          <a:prstGeom prst="roundRect">
            <a:avLst>
              <a:gd name="adj" fmla="val 4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571600"/>
            <a:ext cx="251760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744600" y="1771600"/>
            <a:ext cx="400000" cy="400000"/>
          </a:xfrm>
          <a:prstGeom prst="ellipse">
            <a:avLst/>
          </a:prstGeom>
          <a:solidFill>
            <a:srgbClr val="4483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824600" y="1851600"/>
            <a:ext cx="240000" cy="24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65800" y="227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57534E"/>
                </a:solidFill>
                <a:latin typeface="Inter"/>
              </a:rPr>
              <a:t>AUM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00" y="2621600"/>
            <a:ext cx="24376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14532D"/>
                </a:solidFill>
                <a:latin typeface="Inter"/>
              </a:rPr>
              <a:t>$28B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5800" y="332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D9488"/>
                </a:solidFill>
                <a:latin typeface="Inter"/>
              </a:rPr>
              <a:t>↑ +18%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5800" y="3771600"/>
            <a:ext cx="2277600" cy="120000"/>
          </a:xfrm>
          <a:prstGeom prst="roundRect">
            <a:avLst>
              <a:gd name="adj" fmla="val 2195"/>
            </a:avLst>
          </a:prstGeom>
          <a:solidFill>
            <a:srgbClr val="C4D8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805800" y="3771600"/>
            <a:ext cx="2004288" cy="120000"/>
          </a:xfrm>
          <a:prstGeom prst="roundRect">
            <a:avLst>
              <a:gd name="adj" fmla="val 2494"/>
            </a:avLst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65800" y="3971600"/>
            <a:ext cx="2357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7534E"/>
                </a:solidFill>
                <a:latin typeface="Inter"/>
              </a:rPr>
              <a:t>88% of target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499120" y="1617320"/>
            <a:ext cx="2517600" cy="4000000"/>
          </a:xfrm>
          <a:prstGeom prst="roundRect">
            <a:avLst>
              <a:gd name="adj" fmla="val 4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3453400" y="1571600"/>
            <a:ext cx="2517600" cy="4000000"/>
          </a:xfrm>
          <a:prstGeom prst="roundRect">
            <a:avLst>
              <a:gd name="adj" fmla="val 4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3453400" y="1571600"/>
            <a:ext cx="251760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4512200" y="1771600"/>
            <a:ext cx="400000" cy="400000"/>
          </a:xfrm>
          <a:prstGeom prst="ellipse">
            <a:avLst/>
          </a:prstGeom>
          <a:solidFill>
            <a:srgbClr val="3DA9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4592200" y="1851600"/>
            <a:ext cx="240000" cy="24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3533400" y="227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57534E"/>
                </a:solidFill>
                <a:latin typeface="Inter"/>
              </a:rPr>
              <a:t>Returns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93400" y="2621600"/>
            <a:ext cx="24376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14532D"/>
                </a:solidFill>
                <a:latin typeface="Inter"/>
              </a:rPr>
              <a:t>16.4%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33400" y="332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D9488"/>
                </a:solidFill>
                <a:latin typeface="Inter"/>
              </a:rPr>
              <a:t>↑ +380bps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573400" y="3771600"/>
            <a:ext cx="2277600" cy="120000"/>
          </a:xfrm>
          <a:prstGeom prst="roundRect">
            <a:avLst>
              <a:gd name="adj" fmla="val 2195"/>
            </a:avLst>
          </a:prstGeom>
          <a:solidFill>
            <a:srgbClr val="C2E4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3573400" y="3771600"/>
            <a:ext cx="1867632" cy="120000"/>
          </a:xfrm>
          <a:prstGeom prst="roundRect">
            <a:avLst>
              <a:gd name="adj" fmla="val 2677"/>
            </a:avLst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3533400" y="3971600"/>
            <a:ext cx="2357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7534E"/>
                </a:solidFill>
                <a:latin typeface="Inter"/>
              </a:rPr>
              <a:t>82% of target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266720" y="1617320"/>
            <a:ext cx="2517600" cy="4000000"/>
          </a:xfrm>
          <a:prstGeom prst="roundRect">
            <a:avLst>
              <a:gd name="adj" fmla="val 4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6221000" y="1571600"/>
            <a:ext cx="2517600" cy="4000000"/>
          </a:xfrm>
          <a:prstGeom prst="roundRect">
            <a:avLst>
              <a:gd name="adj" fmla="val 4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6221000" y="1571600"/>
            <a:ext cx="2517600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7279800" y="1771600"/>
            <a:ext cx="400000" cy="400000"/>
          </a:xfrm>
          <a:prstGeom prst="ellipse">
            <a:avLst/>
          </a:prstGeom>
          <a:solidFill>
            <a:srgbClr val="E351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7359800" y="1851600"/>
            <a:ext cx="240000" cy="24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301000" y="227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57534E"/>
                </a:solidFill>
                <a:latin typeface="Inter"/>
              </a:rPr>
              <a:t>Sharpe Ratio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61000" y="2621600"/>
            <a:ext cx="24376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14532D"/>
                </a:solidFill>
                <a:latin typeface="Inter"/>
              </a:rPr>
              <a:t>1.42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01000" y="332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D9488"/>
                </a:solidFill>
                <a:latin typeface="Inter"/>
              </a:rPr>
              <a:t>↑ +0.15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341000" y="3771600"/>
            <a:ext cx="2277600" cy="120000"/>
          </a:xfrm>
          <a:prstGeom prst="roundRect">
            <a:avLst>
              <a:gd name="adj" fmla="val 2195"/>
            </a:avLst>
          </a:prstGeom>
          <a:solidFill>
            <a:srgbClr val="F6C8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6341000" y="3771600"/>
            <a:ext cx="1617096" cy="120000"/>
          </a:xfrm>
          <a:prstGeom prst="roundRect">
            <a:avLst>
              <a:gd name="adj" fmla="val 3091"/>
            </a:avLst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301000" y="3971600"/>
            <a:ext cx="2357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7534E"/>
                </a:solidFill>
                <a:latin typeface="Inter"/>
              </a:rPr>
              <a:t>71% of target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9034320" y="1617320"/>
            <a:ext cx="2517600" cy="4000000"/>
          </a:xfrm>
          <a:prstGeom prst="roundRect">
            <a:avLst>
              <a:gd name="adj" fmla="val 4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ounded Rectangle 38"/>
          <p:cNvSpPr/>
          <p:nvPr/>
        </p:nvSpPr>
        <p:spPr>
          <a:xfrm>
            <a:off x="8988600" y="1571600"/>
            <a:ext cx="2517600" cy="4000000"/>
          </a:xfrm>
          <a:prstGeom prst="roundRect">
            <a:avLst>
              <a:gd name="adj" fmla="val 4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ectangle 39"/>
          <p:cNvSpPr/>
          <p:nvPr/>
        </p:nvSpPr>
        <p:spPr>
          <a:xfrm>
            <a:off x="8988600" y="1571600"/>
            <a:ext cx="251760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Oval 40"/>
          <p:cNvSpPr/>
          <p:nvPr/>
        </p:nvSpPr>
        <p:spPr>
          <a:xfrm>
            <a:off x="10047400" y="1771600"/>
            <a:ext cx="400000" cy="400000"/>
          </a:xfrm>
          <a:prstGeom prst="ellipse">
            <a:avLst/>
          </a:prstGeom>
          <a:solidFill>
            <a:srgbClr val="9661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10127400" y="1851600"/>
            <a:ext cx="240000" cy="24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9068600" y="227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57534E"/>
                </a:solidFill>
                <a:latin typeface="Inter"/>
              </a:rPr>
              <a:t>Client Retention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028600" y="2621600"/>
            <a:ext cx="24376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14532D"/>
                </a:solidFill>
                <a:latin typeface="Inter"/>
              </a:rPr>
              <a:t>97%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068600" y="332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D9488"/>
                </a:solidFill>
                <a:latin typeface="Inter"/>
              </a:rPr>
              <a:t>↑ +1%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9108600" y="3771600"/>
            <a:ext cx="2277600" cy="120000"/>
          </a:xfrm>
          <a:prstGeom prst="roundRect">
            <a:avLst>
              <a:gd name="adj" fmla="val 2195"/>
            </a:avLst>
          </a:prstGeom>
          <a:solidFill>
            <a:srgbClr val="DECD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ounded Rectangle 46"/>
          <p:cNvSpPr/>
          <p:nvPr/>
        </p:nvSpPr>
        <p:spPr>
          <a:xfrm>
            <a:off x="9108600" y="3771600"/>
            <a:ext cx="2209272" cy="120000"/>
          </a:xfrm>
          <a:prstGeom prst="roundRect">
            <a:avLst>
              <a:gd name="adj" fmla="val 2263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9068600" y="3971600"/>
            <a:ext cx="2357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7534E"/>
                </a:solidFill>
                <a:latin typeface="Inter"/>
              </a:rPr>
              <a:t>97% of target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54380" y="1471600"/>
            <a:ext cx="5255370" cy="2063750"/>
          </a:xfrm>
          <a:prstGeom prst="roundRect">
            <a:avLst>
              <a:gd name="adj" fmla="val 1141"/>
            </a:avLst>
          </a:prstGeom>
          <a:solidFill>
            <a:srgbClr val="DAEE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754380" y="1471600"/>
            <a:ext cx="5255370" cy="600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54380" y="1621600"/>
            <a:ext cx="485537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D9488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4380" y="2021600"/>
            <a:ext cx="4855370" cy="136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D9488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Top-decile performance track record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D9488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Deep institutional relationships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D9488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Proprietary quant models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82250" y="1471600"/>
            <a:ext cx="5255370" cy="2063750"/>
          </a:xfrm>
          <a:prstGeom prst="roundRect">
            <a:avLst>
              <a:gd name="adj" fmla="val 1141"/>
            </a:avLst>
          </a:prstGeom>
          <a:solidFill>
            <a:srgbClr val="F9DE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82250" y="1471600"/>
            <a:ext cx="5255370" cy="60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82250" y="1621600"/>
            <a:ext cx="485537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DC2626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82250" y="2021600"/>
            <a:ext cx="4855370" cy="136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C2626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Limited retail distribution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C2626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Concentrated in North America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C2626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Key person dependencies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54380" y="3707850"/>
            <a:ext cx="5255370" cy="2063750"/>
          </a:xfrm>
          <a:prstGeom prst="roundRect">
            <a:avLst>
              <a:gd name="adj" fmla="val 1141"/>
            </a:avLst>
          </a:prstGeom>
          <a:solidFill>
            <a:srgbClr val="DCE7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754380" y="3707850"/>
            <a:ext cx="5255370" cy="600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954380" y="3857850"/>
            <a:ext cx="485537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66534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4380" y="4257850"/>
            <a:ext cx="4855370" cy="136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66534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ESG/impact investing demand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66534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Private credit expansion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66534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Asian market entry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82250" y="3707850"/>
            <a:ext cx="5255370" cy="2063750"/>
          </a:xfrm>
          <a:prstGeom prst="roundRect">
            <a:avLst>
              <a:gd name="adj" fmla="val 1141"/>
            </a:avLst>
          </a:prstGeom>
          <a:solidFill>
            <a:srgbClr val="F8F3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82250" y="3707850"/>
            <a:ext cx="5255370" cy="600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82250" y="3857850"/>
            <a:ext cx="485537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D4AF37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82250" y="4257850"/>
            <a:ext cx="4855370" cy="136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4AF37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Fee compression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4AF37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Passive index competition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4AF37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Regulatory capital requirements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300100" y="1567320"/>
            <a:ext cx="4947870" cy="2095850"/>
          </a:xfrm>
          <a:prstGeom prst="roundRect">
            <a:avLst>
              <a:gd name="adj" fmla="val 32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1254380" y="1521600"/>
            <a:ext cx="4947870" cy="2095850"/>
          </a:xfrm>
          <a:prstGeom prst="roundRect">
            <a:avLst>
              <a:gd name="adj" fmla="val 32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254380" y="1521600"/>
            <a:ext cx="494787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354380" y="1621600"/>
            <a:ext cx="200000" cy="20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354380" y="162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14380" y="1651600"/>
            <a:ext cx="448787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14532D"/>
                </a:solidFill>
                <a:latin typeface="Inter"/>
              </a:rPr>
              <a:t>Quick Wins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04380" y="2021600"/>
            <a:ext cx="4647870" cy="14458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7534E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535470" y="1567320"/>
            <a:ext cx="4947870" cy="2095850"/>
          </a:xfrm>
          <a:prstGeom prst="roundRect">
            <a:avLst>
              <a:gd name="adj" fmla="val 32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6489750" y="1521600"/>
            <a:ext cx="4947870" cy="2095850"/>
          </a:xfrm>
          <a:prstGeom prst="roundRect">
            <a:avLst>
              <a:gd name="adj" fmla="val 32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489750" y="1521600"/>
            <a:ext cx="494787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6589750" y="1621600"/>
            <a:ext cx="200000" cy="20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589750" y="162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49750" y="1651600"/>
            <a:ext cx="448787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14532D"/>
                </a:solidFill>
                <a:latin typeface="Inter"/>
              </a:rPr>
              <a:t>Major Projects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39750" y="2021600"/>
            <a:ext cx="4647870" cy="14458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7534E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300100" y="3950670"/>
            <a:ext cx="4947870" cy="2095850"/>
          </a:xfrm>
          <a:prstGeom prst="roundRect">
            <a:avLst>
              <a:gd name="adj" fmla="val 32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1254380" y="3904950"/>
            <a:ext cx="4947870" cy="2095850"/>
          </a:xfrm>
          <a:prstGeom prst="roundRect">
            <a:avLst>
              <a:gd name="adj" fmla="val 32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1254380" y="3904950"/>
            <a:ext cx="4947870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354380" y="4004950"/>
            <a:ext cx="200000" cy="20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354380" y="400495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4380" y="4034950"/>
            <a:ext cx="448787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14532D"/>
                </a:solidFill>
                <a:latin typeface="Inter"/>
              </a:rPr>
              <a:t>Fill-Ins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04380" y="4404950"/>
            <a:ext cx="4647870" cy="14458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7534E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535470" y="3950670"/>
            <a:ext cx="4947870" cy="2095850"/>
          </a:xfrm>
          <a:prstGeom prst="roundRect">
            <a:avLst>
              <a:gd name="adj" fmla="val 32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489750" y="3904950"/>
            <a:ext cx="4947870" cy="2095850"/>
          </a:xfrm>
          <a:prstGeom prst="roundRect">
            <a:avLst>
              <a:gd name="adj" fmla="val 32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6489750" y="3904950"/>
            <a:ext cx="494787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6589750" y="4004950"/>
            <a:ext cx="200000" cy="2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589750" y="400495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849750" y="4034950"/>
            <a:ext cx="448787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14532D"/>
                </a:solidFill>
                <a:latin typeface="Inter"/>
              </a:rPr>
              <a:t>Thankless Tasks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39750" y="4404950"/>
            <a:ext cx="4647870" cy="14458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7534E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33" name="Oval 32"/>
          <p:cNvSpPr/>
          <p:nvPr/>
        </p:nvSpPr>
        <p:spPr>
          <a:xfrm>
            <a:off x="834380" y="3721200"/>
            <a:ext cx="80000" cy="8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754380" y="3841200"/>
            <a:ext cx="42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Effort</a:t>
            </a:r>
          </a:p>
        </p:txBody>
      </p:sp>
      <p:cxnSp>
        <p:nvCxnSpPr>
          <p:cNvPr id="35" name="Connector 34"/>
          <p:cNvCxnSpPr/>
          <p:nvPr/>
        </p:nvCxnSpPr>
        <p:spPr>
          <a:xfrm flipV="1">
            <a:off x="1154380" y="1521600"/>
            <a:ext cx="0" cy="4479200"/>
          </a:xfrm>
          <a:prstGeom prst="line">
            <a:avLst/>
          </a:prstGeom>
          <a:ln w="9525">
            <a:solidFill>
              <a:srgbClr val="ABA9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306000" y="6080800"/>
            <a:ext cx="80000" cy="8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1254380" y="6180800"/>
            <a:ext cx="1018324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Impact</a:t>
            </a:r>
          </a:p>
        </p:txBody>
      </p:sp>
      <p:cxnSp>
        <p:nvCxnSpPr>
          <p:cNvPr id="38" name="Connector 37"/>
          <p:cNvCxnSpPr/>
          <p:nvPr/>
        </p:nvCxnSpPr>
        <p:spPr>
          <a:xfrm>
            <a:off x="1254380" y="6080800"/>
            <a:ext cx="10183240" cy="0"/>
          </a:xfrm>
          <a:prstGeom prst="line">
            <a:avLst/>
          </a:prstGeom>
          <a:ln w="9525">
            <a:solidFill>
              <a:srgbClr val="ABA9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786000" y="2030700"/>
            <a:ext cx="2700000" cy="2700000"/>
          </a:xfrm>
          <a:prstGeom prst="ellipse">
            <a:avLst/>
          </a:prstGeom>
          <a:solidFill>
            <a:srgbClr val="D7D7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4097500" y="2921700"/>
            <a:ext cx="2700000" cy="2700000"/>
          </a:xfrm>
          <a:prstGeom prst="ellipse">
            <a:avLst/>
          </a:prstGeom>
          <a:solidFill>
            <a:srgbClr val="D7D7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5474500" y="2921700"/>
            <a:ext cx="2700000" cy="2700000"/>
          </a:xfrm>
          <a:prstGeom prst="ellipse">
            <a:avLst/>
          </a:prstGeom>
          <a:solidFill>
            <a:srgbClr val="D7D7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4746000" y="1990700"/>
            <a:ext cx="2700000" cy="2700000"/>
          </a:xfrm>
          <a:prstGeom prst="ellipse">
            <a:avLst/>
          </a:prstGeom>
          <a:solidFill>
            <a:srgbClr val="E0C773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5541720" y="2716370"/>
            <a:ext cx="1200000" cy="360000"/>
          </a:xfrm>
          <a:prstGeom prst="roundRect">
            <a:avLst>
              <a:gd name="adj" fmla="val 10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5496000" y="2670650"/>
            <a:ext cx="1200000" cy="3600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5496000" y="2670650"/>
            <a:ext cx="120000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536000" y="2700650"/>
            <a:ext cx="1120000" cy="1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Innovation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36000" y="2850650"/>
            <a:ext cx="12000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57534E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14" name="Oval 13"/>
          <p:cNvSpPr/>
          <p:nvPr/>
        </p:nvSpPr>
        <p:spPr>
          <a:xfrm>
            <a:off x="4057500" y="2881700"/>
            <a:ext cx="2700000" cy="2700000"/>
          </a:xfrm>
          <a:prstGeom prst="ellipse">
            <a:avLst/>
          </a:prstGeom>
          <a:solidFill>
            <a:srgbClr val="5B937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4095870" y="4587470"/>
            <a:ext cx="1200000" cy="360000"/>
          </a:xfrm>
          <a:prstGeom prst="roundRect">
            <a:avLst>
              <a:gd name="adj" fmla="val 10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4050150" y="4541750"/>
            <a:ext cx="1200000" cy="3600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4050150" y="4541750"/>
            <a:ext cx="120000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4090150" y="4571750"/>
            <a:ext cx="1120000" cy="1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Experience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90150" y="4721750"/>
            <a:ext cx="12000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57534E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20" name="Oval 19"/>
          <p:cNvSpPr/>
          <p:nvPr/>
        </p:nvSpPr>
        <p:spPr>
          <a:xfrm>
            <a:off x="5434500" y="2881700"/>
            <a:ext cx="2700000" cy="2700000"/>
          </a:xfrm>
          <a:prstGeom prst="ellipse">
            <a:avLst/>
          </a:prstGeom>
          <a:solidFill>
            <a:srgbClr val="55B4AB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987570" y="4587470"/>
            <a:ext cx="1200000" cy="360000"/>
          </a:xfrm>
          <a:prstGeom prst="roundRect">
            <a:avLst>
              <a:gd name="adj" fmla="val 10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941850" y="4541750"/>
            <a:ext cx="1200000" cy="3600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6941850" y="4541750"/>
            <a:ext cx="120000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981850" y="4571750"/>
            <a:ext cx="1120000" cy="1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Trust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81850" y="4721750"/>
            <a:ext cx="12000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57534E"/>
                </a:solidFill>
                <a:latin typeface="Inter"/>
              </a:rPr>
              <a:t>Proven track record with clients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96000" y="3646200"/>
            <a:ext cx="18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4AF37"/>
                </a:solidFill>
                <a:latin typeface="Inter"/>
              </a:rPr>
              <a:t>Our Competitive Advantage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ounded Rectangle 2"/>
          <p:cNvSpPr/>
          <p:nvPr/>
        </p:nvSpPr>
        <p:spPr>
          <a:xfrm>
            <a:off x="2183600" y="207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2133600" y="202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5816000" y="1749000"/>
            <a:ext cx="560000" cy="56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896000" y="18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3600" y="2529000"/>
            <a:ext cx="73248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4532D"/>
                </a:solidFill>
                <a:latin typeface="Inter"/>
              </a:rPr>
              <a:t>Process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596000" y="3429000"/>
            <a:ext cx="1000000" cy="0"/>
          </a:xfrm>
          <a:prstGeom prst="line">
            <a:avLst/>
          </a:prstGeom>
          <a:ln w="254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33600" y="3629000"/>
            <a:ext cx="7124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How we plan and execute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042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9A996"/>
                </a:solidFill>
                <a:latin typeface="Inter"/>
              </a:rPr>
              <a:t>Meridian Capital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9A996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Our Process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2147840" y="2371600"/>
            <a:ext cx="1404080" cy="0"/>
          </a:xfrm>
          <a:prstGeom prst="line">
            <a:avLst/>
          </a:prstGeom>
          <a:ln w="19050">
            <a:solidFill>
              <a:srgbClr val="E9D7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433560" y="2037320"/>
            <a:ext cx="760000" cy="760000"/>
          </a:xfrm>
          <a:prstGeom prst="ellipse">
            <a:avLst/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387840" y="1991600"/>
            <a:ext cx="760000" cy="7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717840" y="1991600"/>
            <a:ext cx="100000" cy="10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617840" y="212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166534"/>
                </a:solidFill>
                <a:latin typeface="Inter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47840" y="2371600"/>
            <a:ext cx="64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Research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5800" y="29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Macro &amp; sector analysis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4311920" y="2371600"/>
            <a:ext cx="1404080" cy="0"/>
          </a:xfrm>
          <a:prstGeom prst="line">
            <a:avLst/>
          </a:prstGeom>
          <a:ln w="19050">
            <a:solidFill>
              <a:srgbClr val="E9D7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597640" y="2037320"/>
            <a:ext cx="760000" cy="760000"/>
          </a:xfrm>
          <a:prstGeom prst="ellipse">
            <a:avLst/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3551920" y="1991600"/>
            <a:ext cx="760000" cy="7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3881920" y="1991600"/>
            <a:ext cx="100000" cy="10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3781920" y="212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0D9488"/>
                </a:solidFill>
                <a:latin typeface="Inter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11920" y="2371600"/>
            <a:ext cx="64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Screen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69880" y="29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Opportunity filtering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6476000" y="2371600"/>
            <a:ext cx="1404080" cy="0"/>
          </a:xfrm>
          <a:prstGeom prst="line">
            <a:avLst/>
          </a:prstGeom>
          <a:ln w="19050">
            <a:solidFill>
              <a:srgbClr val="E9D7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761720" y="2037320"/>
            <a:ext cx="760000" cy="760000"/>
          </a:xfrm>
          <a:prstGeom prst="ellipse">
            <a:avLst/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5716000" y="1991600"/>
            <a:ext cx="760000" cy="7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6046000" y="1991600"/>
            <a:ext cx="100000" cy="10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946000" y="212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DC2626"/>
                </a:solidFill>
                <a:latin typeface="Inter"/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76000" y="2371600"/>
            <a:ext cx="64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Analyze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33960" y="29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Deep due diligence</a:t>
            </a:r>
          </a:p>
        </p:txBody>
      </p:sp>
      <p:cxnSp>
        <p:nvCxnSpPr>
          <p:cNvPr id="26" name="Connector 25"/>
          <p:cNvCxnSpPr/>
          <p:nvPr/>
        </p:nvCxnSpPr>
        <p:spPr>
          <a:xfrm>
            <a:off x="8640080" y="2371600"/>
            <a:ext cx="1404080" cy="0"/>
          </a:xfrm>
          <a:prstGeom prst="line">
            <a:avLst/>
          </a:prstGeom>
          <a:ln w="19050">
            <a:solidFill>
              <a:srgbClr val="E9D7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7925800" y="2037320"/>
            <a:ext cx="760000" cy="760000"/>
          </a:xfrm>
          <a:prstGeom prst="ellipse">
            <a:avLst/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7880080" y="1991600"/>
            <a:ext cx="760000" cy="7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8210080" y="1991600"/>
            <a:ext cx="100000" cy="1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8110080" y="212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7C3AED"/>
                </a:solidFill>
                <a:latin typeface="Inter"/>
              </a:rPr>
              <a:t>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40080" y="2371600"/>
            <a:ext cx="64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Execute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98040" y="29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Position management</a:t>
            </a:r>
          </a:p>
        </p:txBody>
      </p:sp>
      <p:sp>
        <p:nvSpPr>
          <p:cNvPr id="33" name="Oval 32"/>
          <p:cNvSpPr/>
          <p:nvPr/>
        </p:nvSpPr>
        <p:spPr>
          <a:xfrm>
            <a:off x="10089880" y="2037320"/>
            <a:ext cx="760000" cy="760000"/>
          </a:xfrm>
          <a:prstGeom prst="ellipse">
            <a:avLst/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10044160" y="1991600"/>
            <a:ext cx="760000" cy="7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10374160" y="1991600"/>
            <a:ext cx="100000" cy="1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10274160" y="212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D97706"/>
                </a:solidFill>
                <a:latin typeface="Inter"/>
              </a:rPr>
              <a:t>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104160" y="2371600"/>
            <a:ext cx="64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Monitor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362120" y="29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Risk oversight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57534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57534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57534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57534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Strategic Roadmap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61732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57160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571600"/>
            <a:ext cx="2380488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2846288" y="1411600"/>
            <a:ext cx="200000" cy="20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2846288" y="141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5800" y="1671600"/>
            <a:ext cx="2220488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66534"/>
                </a:solidFill>
                <a:latin typeface="Inter"/>
              </a:rPr>
              <a:t>Q1 2026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5800" y="19716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Foundation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5800" y="23716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Core platform launch
and team expansion</a:t>
            </a:r>
          </a:p>
        </p:txBody>
      </p:sp>
      <p:cxnSp>
        <p:nvCxnSpPr>
          <p:cNvPr id="13" name="Connector 12"/>
          <p:cNvCxnSpPr/>
          <p:nvPr/>
        </p:nvCxnSpPr>
        <p:spPr>
          <a:xfrm flipH="1">
            <a:off x="2795778" y="2221600"/>
            <a:ext cx="270510" cy="832300"/>
          </a:xfrm>
          <a:prstGeom prst="line">
            <a:avLst/>
          </a:prstGeom>
          <a:ln w="1905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2841498" y="244962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2795778" y="240390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2795778" y="2403900"/>
            <a:ext cx="2380488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4956266" y="2243900"/>
            <a:ext cx="200000" cy="20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4956266" y="22439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75778" y="2503900"/>
            <a:ext cx="2220488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D9488"/>
                </a:solidFill>
                <a:latin typeface="Inter"/>
              </a:rPr>
              <a:t>Q2 2026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75778" y="28039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Growth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75778" y="32039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Market entry into
3 new regions</a:t>
            </a:r>
          </a:p>
        </p:txBody>
      </p:sp>
      <p:cxnSp>
        <p:nvCxnSpPr>
          <p:cNvPr id="22" name="Connector 21"/>
          <p:cNvCxnSpPr/>
          <p:nvPr/>
        </p:nvCxnSpPr>
        <p:spPr>
          <a:xfrm flipH="1">
            <a:off x="4905756" y="3053900"/>
            <a:ext cx="270510" cy="832300"/>
          </a:xfrm>
          <a:prstGeom prst="line">
            <a:avLst/>
          </a:prstGeom>
          <a:ln w="1905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4951476" y="328192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4905756" y="323620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4905756" y="3236200"/>
            <a:ext cx="2380488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7066244" y="3076200"/>
            <a:ext cx="200000" cy="20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7066244" y="30762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85756" y="3336200"/>
            <a:ext cx="2220488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DC2626"/>
                </a:solidFill>
                <a:latin typeface="Inter"/>
              </a:rPr>
              <a:t>Q3 2026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85756" y="36362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Scale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85756" y="40362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Enterprise features
and partnerships</a:t>
            </a:r>
          </a:p>
        </p:txBody>
      </p:sp>
      <p:cxnSp>
        <p:nvCxnSpPr>
          <p:cNvPr id="31" name="Connector 30"/>
          <p:cNvCxnSpPr/>
          <p:nvPr/>
        </p:nvCxnSpPr>
        <p:spPr>
          <a:xfrm flipH="1">
            <a:off x="7015734" y="3886200"/>
            <a:ext cx="270510" cy="832300"/>
          </a:xfrm>
          <a:prstGeom prst="line">
            <a:avLst/>
          </a:prstGeom>
          <a:ln w="1905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061454" y="411422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ed Rectangle 32"/>
          <p:cNvSpPr/>
          <p:nvPr/>
        </p:nvSpPr>
        <p:spPr>
          <a:xfrm>
            <a:off x="7015734" y="406850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7015734" y="4068500"/>
            <a:ext cx="2380488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9176222" y="3908500"/>
            <a:ext cx="200000" cy="2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9176222" y="39085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95734" y="4168500"/>
            <a:ext cx="2220488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7C3AED"/>
                </a:solidFill>
                <a:latin typeface="Inter"/>
              </a:rPr>
              <a:t>Q4 2026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95734" y="44685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Optimize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095734" y="48685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Process refinement
and cost reduction</a:t>
            </a:r>
          </a:p>
        </p:txBody>
      </p:sp>
      <p:cxnSp>
        <p:nvCxnSpPr>
          <p:cNvPr id="40" name="Connector 39"/>
          <p:cNvCxnSpPr/>
          <p:nvPr/>
        </p:nvCxnSpPr>
        <p:spPr>
          <a:xfrm flipH="1">
            <a:off x="9125712" y="4718500"/>
            <a:ext cx="270510" cy="832300"/>
          </a:xfrm>
          <a:prstGeom prst="line">
            <a:avLst/>
          </a:prstGeom>
          <a:ln w="1905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9171432" y="494652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ounded Rectangle 41"/>
          <p:cNvSpPr/>
          <p:nvPr/>
        </p:nvSpPr>
        <p:spPr>
          <a:xfrm>
            <a:off x="9125712" y="490080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ectangle 42"/>
          <p:cNvSpPr/>
          <p:nvPr/>
        </p:nvSpPr>
        <p:spPr>
          <a:xfrm>
            <a:off x="9125712" y="4900800"/>
            <a:ext cx="2380488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Oval 43"/>
          <p:cNvSpPr/>
          <p:nvPr/>
        </p:nvSpPr>
        <p:spPr>
          <a:xfrm>
            <a:off x="11286200" y="4740800"/>
            <a:ext cx="200000" cy="2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11286200" y="47408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05712" y="5000800"/>
            <a:ext cx="2220488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D97706"/>
                </a:solidFill>
                <a:latin typeface="Inter"/>
              </a:rPr>
              <a:t>Q1 2027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205712" y="53008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Expand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205712" y="57008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Conversion Funnel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031520" y="1617320"/>
            <a:ext cx="10220400" cy="650000"/>
          </a:xfrm>
          <a:prstGeom prst="roundRect">
            <a:avLst>
              <a:gd name="adj" fmla="val 1565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985800" y="1571600"/>
            <a:ext cx="10220400" cy="650000"/>
          </a:xfrm>
          <a:prstGeom prst="roundRect">
            <a:avLst>
              <a:gd name="adj" fmla="val 156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985800" y="1571600"/>
            <a:ext cx="60000" cy="6500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135800" y="1631600"/>
            <a:ext cx="4910200" cy="5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Awareness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06200" y="1601600"/>
            <a:ext cx="120000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2000" b="1" i="0">
                <a:solidFill>
                  <a:srgbClr val="166534"/>
                </a:solidFill>
                <a:latin typeface="Inter"/>
              </a:rPr>
              <a:t>10,000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06200" y="1896600"/>
            <a:ext cx="1600000" cy="29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7534E"/>
                </a:solidFill>
                <a:latin typeface="Inter"/>
              </a:rPr>
              <a:t>Total market reach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734172" y="2317320"/>
            <a:ext cx="8815095" cy="650000"/>
          </a:xfrm>
          <a:prstGeom prst="roundRect">
            <a:avLst>
              <a:gd name="adj" fmla="val 1815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1688452" y="2271600"/>
            <a:ext cx="8815095" cy="650000"/>
          </a:xfrm>
          <a:prstGeom prst="roundRect">
            <a:avLst>
              <a:gd name="adj" fmla="val 181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1688452" y="2271600"/>
            <a:ext cx="60000" cy="6500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1838452" y="2331600"/>
            <a:ext cx="4207547" cy="5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Interest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03547" y="2301600"/>
            <a:ext cx="120000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2000" b="1" i="0">
                <a:solidFill>
                  <a:srgbClr val="0D9488"/>
                </a:solidFill>
                <a:latin typeface="Inter"/>
              </a:rPr>
              <a:t>5,200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03547" y="2596600"/>
            <a:ext cx="1600000" cy="29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7534E"/>
                </a:solidFill>
                <a:latin typeface="Inter"/>
              </a:rPr>
              <a:t>Engaged prospects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436825" y="3017320"/>
            <a:ext cx="7409790" cy="650000"/>
          </a:xfrm>
          <a:prstGeom prst="roundRect">
            <a:avLst>
              <a:gd name="adj" fmla="val 2159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2391105" y="2971600"/>
            <a:ext cx="7409790" cy="650000"/>
          </a:xfrm>
          <a:prstGeom prst="roundRect">
            <a:avLst>
              <a:gd name="adj" fmla="val 215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2391105" y="2971600"/>
            <a:ext cx="60000" cy="650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2541105" y="3031600"/>
            <a:ext cx="3504895" cy="5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Consideration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00895" y="3001600"/>
            <a:ext cx="120000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2000" b="1" i="0">
                <a:solidFill>
                  <a:srgbClr val="DC2626"/>
                </a:solidFill>
                <a:latin typeface="Inter"/>
              </a:rPr>
              <a:t>2,800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00895" y="3296600"/>
            <a:ext cx="1600000" cy="29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7534E"/>
                </a:solidFill>
                <a:latin typeface="Inter"/>
              </a:rPr>
              <a:t>Qualified leads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139478" y="3717320"/>
            <a:ext cx="6004484" cy="650000"/>
          </a:xfrm>
          <a:prstGeom prst="roundRect">
            <a:avLst>
              <a:gd name="adj" fmla="val 2664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3093758" y="3671600"/>
            <a:ext cx="6004484" cy="650000"/>
          </a:xfrm>
          <a:prstGeom prst="roundRect">
            <a:avLst>
              <a:gd name="adj" fmla="val 26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3093758" y="3671600"/>
            <a:ext cx="60000" cy="65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3243758" y="3731600"/>
            <a:ext cx="2802242" cy="5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Intent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98242" y="3701600"/>
            <a:ext cx="120000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2000" b="1" i="0">
                <a:solidFill>
                  <a:srgbClr val="7C3AED"/>
                </a:solidFill>
                <a:latin typeface="Inter"/>
              </a:rPr>
              <a:t>1,400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98242" y="3996600"/>
            <a:ext cx="1600000" cy="29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7534E"/>
                </a:solidFill>
                <a:latin typeface="Inter"/>
              </a:rPr>
              <a:t>Sales pipeline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842130" y="4417320"/>
            <a:ext cx="4599180" cy="650000"/>
          </a:xfrm>
          <a:prstGeom prst="roundRect">
            <a:avLst>
              <a:gd name="adj" fmla="val 3478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3796410" y="4371600"/>
            <a:ext cx="4599180" cy="650000"/>
          </a:xfrm>
          <a:prstGeom prst="roundRect">
            <a:avLst>
              <a:gd name="adj" fmla="val 347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3796410" y="4371600"/>
            <a:ext cx="60000" cy="6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3946410" y="4431600"/>
            <a:ext cx="2099590" cy="5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Purchase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95590" y="4401600"/>
            <a:ext cx="120000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2000" b="1" i="0">
                <a:solidFill>
                  <a:srgbClr val="D97706"/>
                </a:solidFill>
                <a:latin typeface="Inter"/>
              </a:rPr>
              <a:t>680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95590" y="4696600"/>
            <a:ext cx="1600000" cy="29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7534E"/>
                </a:solidFill>
                <a:latin typeface="Inter"/>
              </a:rPr>
              <a:t>Converted customers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4789170" y="1417320"/>
            <a:ext cx="2705100" cy="897840"/>
          </a:xfrm>
          <a:prstGeom prst="roundRect">
            <a:avLst>
              <a:gd name="adj" fmla="val 591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4743450" y="1371600"/>
            <a:ext cx="2705100" cy="897840"/>
          </a:xfrm>
          <a:prstGeom prst="roundRect">
            <a:avLst>
              <a:gd name="adj" fmla="val 591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4743450" y="1371600"/>
            <a:ext cx="270510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4823450" y="1700520"/>
            <a:ext cx="240000" cy="24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823450" y="170052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450" y="1411600"/>
            <a:ext cx="2205100" cy="448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Vision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43450" y="1830520"/>
            <a:ext cx="2205100" cy="418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7534E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774758" y="2375160"/>
            <a:ext cx="4733925" cy="897840"/>
          </a:xfrm>
          <a:prstGeom prst="roundRect">
            <a:avLst>
              <a:gd name="adj" fmla="val 337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3729038" y="2329440"/>
            <a:ext cx="4733925" cy="897840"/>
          </a:xfrm>
          <a:prstGeom prst="roundRect">
            <a:avLst>
              <a:gd name="adj" fmla="val 337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3729038" y="2329440"/>
            <a:ext cx="4733925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3809038" y="2658360"/>
            <a:ext cx="240000" cy="24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3809038" y="265836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29038" y="2369440"/>
            <a:ext cx="4233925" cy="448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Strategy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29038" y="2788360"/>
            <a:ext cx="4233925" cy="418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7534E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60345" y="3333000"/>
            <a:ext cx="6762750" cy="897840"/>
          </a:xfrm>
          <a:prstGeom prst="roundRect">
            <a:avLst>
              <a:gd name="adj" fmla="val 2365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2714625" y="3287280"/>
            <a:ext cx="6762750" cy="897840"/>
          </a:xfrm>
          <a:prstGeom prst="roundRect">
            <a:avLst>
              <a:gd name="adj" fmla="val 236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2714625" y="3287280"/>
            <a:ext cx="6762750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2794625" y="3616200"/>
            <a:ext cx="240000" cy="24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2794625" y="361620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114625" y="3327280"/>
            <a:ext cx="6262750" cy="448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Objectives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14625" y="3746200"/>
            <a:ext cx="6262750" cy="418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7534E"/>
                </a:solidFill>
                <a:latin typeface="Inter"/>
              </a:rPr>
              <a:t>Measurable annual targets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745933" y="4290840"/>
            <a:ext cx="8791575" cy="897840"/>
          </a:xfrm>
          <a:prstGeom prst="roundRect">
            <a:avLst>
              <a:gd name="adj" fmla="val 181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1700213" y="4245120"/>
            <a:ext cx="8791575" cy="897840"/>
          </a:xfrm>
          <a:prstGeom prst="roundRect">
            <a:avLst>
              <a:gd name="adj" fmla="val 181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1700213" y="4245120"/>
            <a:ext cx="8791575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1780213" y="4574040"/>
            <a:ext cx="240000" cy="24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780213" y="457404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100213" y="4285120"/>
            <a:ext cx="8291575" cy="448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Tactics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00213" y="4704040"/>
            <a:ext cx="8291575" cy="418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7534E"/>
                </a:solidFill>
                <a:latin typeface="Inter"/>
              </a:rPr>
              <a:t>Quarterly action plans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31520" y="5248680"/>
            <a:ext cx="10820400" cy="897840"/>
          </a:xfrm>
          <a:prstGeom prst="roundRect">
            <a:avLst>
              <a:gd name="adj" fmla="val 14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ounded Rectangle 33"/>
          <p:cNvSpPr/>
          <p:nvPr/>
        </p:nvSpPr>
        <p:spPr>
          <a:xfrm>
            <a:off x="685800" y="5202960"/>
            <a:ext cx="10820400" cy="897840"/>
          </a:xfrm>
          <a:prstGeom prst="roundRect">
            <a:avLst>
              <a:gd name="adj" fmla="val 147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685800" y="5202960"/>
            <a:ext cx="10820400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765800" y="5531880"/>
            <a:ext cx="240000" cy="2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765800" y="553188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85800" y="5242960"/>
            <a:ext cx="10320400" cy="448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Operations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85800" y="5661880"/>
            <a:ext cx="10320400" cy="418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7534E"/>
                </a:solidFill>
                <a:latin typeface="Inter"/>
              </a:rPr>
              <a:t>Daily execution and processes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854380" y="1451600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85438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5438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4532D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5438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554380" y="2162514"/>
            <a:ext cx="988324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854380" y="2192514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854380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54380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4532D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54380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554380" y="2903428"/>
            <a:ext cx="988324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854380" y="2933428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54380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54380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4532D"/>
                </a:solidFill>
                <a:latin typeface="Inter"/>
              </a:rPr>
              <a:t>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54380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554380" y="3644342"/>
            <a:ext cx="988324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54380" y="3674342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854380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54380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4532D"/>
                </a:solidFill>
                <a:latin typeface="Inter"/>
              </a:rPr>
              <a:t>Data &amp; Insights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54380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554380" y="4385256"/>
            <a:ext cx="988324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54380" y="4415256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54380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54380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4532D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54380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554380" y="5126170"/>
            <a:ext cx="988324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854380" y="5156170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854380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54380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4532D"/>
                </a:solidFill>
                <a:latin typeface="Inter"/>
              </a:rPr>
              <a:t>Deliverables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54380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554380" y="5867084"/>
            <a:ext cx="988324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854380" y="5897084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854380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54380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4532D"/>
                </a:solidFill>
                <a:latin typeface="Inter"/>
              </a:rPr>
              <a:t>Next Steps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554380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6096000" y="2036200"/>
            <a:ext cx="0" cy="1800000"/>
          </a:xfrm>
          <a:prstGeom prst="line">
            <a:avLst/>
          </a:prstGeom>
          <a:ln w="1270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V="1">
            <a:off x="6096000" y="2936200"/>
            <a:ext cx="1558845" cy="900000"/>
          </a:xfrm>
          <a:prstGeom prst="line">
            <a:avLst/>
          </a:prstGeom>
          <a:ln w="1270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6096000" y="3836200"/>
            <a:ext cx="1558845" cy="899999"/>
          </a:xfrm>
          <a:prstGeom prst="line">
            <a:avLst/>
          </a:prstGeom>
          <a:ln w="1270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6096000" y="3836200"/>
            <a:ext cx="0" cy="1800000"/>
          </a:xfrm>
          <a:prstGeom prst="line">
            <a:avLst/>
          </a:prstGeom>
          <a:ln w="1270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>
            <a:off x="4537155" y="3836200"/>
            <a:ext cx="1558845" cy="900000"/>
          </a:xfrm>
          <a:prstGeom prst="line">
            <a:avLst/>
          </a:prstGeom>
          <a:ln w="1270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 flipH="1" flipV="1">
            <a:off x="4537155" y="2936200"/>
            <a:ext cx="1558845" cy="900000"/>
          </a:xfrm>
          <a:prstGeom prst="line">
            <a:avLst/>
          </a:prstGeom>
          <a:ln w="1270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661000" y="3401200"/>
            <a:ext cx="960000" cy="960000"/>
          </a:xfrm>
          <a:prstGeom prst="ellipse">
            <a:avLst/>
          </a:prstGeom>
          <a:solidFill>
            <a:srgbClr val="D0D0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5616000" y="3356200"/>
            <a:ext cx="960000" cy="9600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D4AF3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616000" y="3356200"/>
            <a:ext cx="960000" cy="9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14532D"/>
                </a:solidFill>
                <a:latin typeface="Inter"/>
              </a:rPr>
              <a:t>Our Platform</a:t>
            </a:r>
          </a:p>
        </p:txBody>
      </p:sp>
      <p:sp>
        <p:nvSpPr>
          <p:cNvPr id="14" name="Oval 13"/>
          <p:cNvSpPr/>
          <p:nvPr/>
        </p:nvSpPr>
        <p:spPr>
          <a:xfrm>
            <a:off x="5781000" y="1721200"/>
            <a:ext cx="720000" cy="720000"/>
          </a:xfrm>
          <a:prstGeom prst="ellipse">
            <a:avLst/>
          </a:prstGeom>
          <a:solidFill>
            <a:srgbClr val="D0D0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5736000" y="1676200"/>
            <a:ext cx="720000" cy="72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16653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36000" y="1706200"/>
            <a:ext cx="72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14532D"/>
                </a:solidFill>
                <a:latin typeface="Inter"/>
              </a:rPr>
              <a:t>Analytics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56000" y="2056200"/>
            <a:ext cx="68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57534E"/>
                </a:solidFill>
                <a:latin typeface="Inter"/>
              </a:rPr>
              <a:t>Real-time data insights</a:t>
            </a:r>
          </a:p>
        </p:txBody>
      </p:sp>
      <p:sp>
        <p:nvSpPr>
          <p:cNvPr id="18" name="Oval 17"/>
          <p:cNvSpPr/>
          <p:nvPr/>
        </p:nvSpPr>
        <p:spPr>
          <a:xfrm>
            <a:off x="7339845" y="2621200"/>
            <a:ext cx="720000" cy="720000"/>
          </a:xfrm>
          <a:prstGeom prst="ellipse">
            <a:avLst/>
          </a:prstGeom>
          <a:solidFill>
            <a:srgbClr val="D0D0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7294845" y="2576200"/>
            <a:ext cx="720000" cy="72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D94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294845" y="2606200"/>
            <a:ext cx="72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14532D"/>
                </a:solidFill>
                <a:latin typeface="Inter"/>
              </a:rPr>
              <a:t>Security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14845" y="2956200"/>
            <a:ext cx="68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57534E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22" name="Oval 21"/>
          <p:cNvSpPr/>
          <p:nvPr/>
        </p:nvSpPr>
        <p:spPr>
          <a:xfrm>
            <a:off x="7339845" y="4421199"/>
            <a:ext cx="720000" cy="720000"/>
          </a:xfrm>
          <a:prstGeom prst="ellipse">
            <a:avLst/>
          </a:prstGeom>
          <a:solidFill>
            <a:srgbClr val="D0D0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7294845" y="4376199"/>
            <a:ext cx="720000" cy="72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DC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294845" y="4406199"/>
            <a:ext cx="72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14532D"/>
                </a:solidFill>
                <a:latin typeface="Inter"/>
              </a:rPr>
              <a:t>Integration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4845" y="4756199"/>
            <a:ext cx="68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57534E"/>
                </a:solidFill>
                <a:latin typeface="Inter"/>
              </a:rPr>
              <a:t>Seamless API connectivity</a:t>
            </a:r>
          </a:p>
        </p:txBody>
      </p:sp>
      <p:sp>
        <p:nvSpPr>
          <p:cNvPr id="26" name="Oval 25"/>
          <p:cNvSpPr/>
          <p:nvPr/>
        </p:nvSpPr>
        <p:spPr>
          <a:xfrm>
            <a:off x="5781000" y="5321200"/>
            <a:ext cx="720000" cy="720000"/>
          </a:xfrm>
          <a:prstGeom prst="ellipse">
            <a:avLst/>
          </a:prstGeom>
          <a:solidFill>
            <a:srgbClr val="D0D0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5736000" y="5276200"/>
            <a:ext cx="720000" cy="72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5736000" y="5306200"/>
            <a:ext cx="72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14532D"/>
                </a:solidFill>
                <a:latin typeface="Inter"/>
              </a:rPr>
              <a:t>Automation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56000" y="5656200"/>
            <a:ext cx="68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57534E"/>
                </a:solidFill>
                <a:latin typeface="Inter"/>
              </a:rPr>
              <a:t>Workflow optimization</a:t>
            </a:r>
          </a:p>
        </p:txBody>
      </p:sp>
      <p:sp>
        <p:nvSpPr>
          <p:cNvPr id="30" name="Oval 29"/>
          <p:cNvSpPr/>
          <p:nvPr/>
        </p:nvSpPr>
        <p:spPr>
          <a:xfrm>
            <a:off x="4222155" y="4421200"/>
            <a:ext cx="720000" cy="720000"/>
          </a:xfrm>
          <a:prstGeom prst="ellipse">
            <a:avLst/>
          </a:prstGeom>
          <a:solidFill>
            <a:srgbClr val="D0D0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4177155" y="4376200"/>
            <a:ext cx="720000" cy="72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4177155" y="4406200"/>
            <a:ext cx="72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14532D"/>
                </a:solidFill>
                <a:latin typeface="Inter"/>
              </a:rPr>
              <a:t>Support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7155" y="4756200"/>
            <a:ext cx="68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57534E"/>
                </a:solidFill>
                <a:latin typeface="Inter"/>
              </a:rPr>
              <a:t>24/7 expert assistance</a:t>
            </a:r>
          </a:p>
        </p:txBody>
      </p:sp>
      <p:sp>
        <p:nvSpPr>
          <p:cNvPr id="34" name="Oval 33"/>
          <p:cNvSpPr/>
          <p:nvPr/>
        </p:nvSpPr>
        <p:spPr>
          <a:xfrm>
            <a:off x="4222155" y="2621200"/>
            <a:ext cx="720000" cy="720000"/>
          </a:xfrm>
          <a:prstGeom prst="ellipse">
            <a:avLst/>
          </a:prstGeom>
          <a:solidFill>
            <a:srgbClr val="D0D0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4177155" y="2576200"/>
            <a:ext cx="720000" cy="72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4177155" y="2606200"/>
            <a:ext cx="72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14532D"/>
                </a:solidFill>
                <a:latin typeface="Inter"/>
              </a:rPr>
              <a:t>Scale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97155" y="2956200"/>
            <a:ext cx="68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57534E"/>
                </a:solidFill>
                <a:latin typeface="Inter"/>
              </a:rPr>
              <a:t>Global infrastructure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ounded Rectangle 2"/>
          <p:cNvSpPr/>
          <p:nvPr/>
        </p:nvSpPr>
        <p:spPr>
          <a:xfrm>
            <a:off x="2183600" y="207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2133600" y="202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5816000" y="1749000"/>
            <a:ext cx="560000" cy="56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896000" y="18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3600" y="2529000"/>
            <a:ext cx="73248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4532D"/>
                </a:solidFill>
                <a:latin typeface="Inter"/>
              </a:rPr>
              <a:t>Data &amp; Insights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596000" y="3429000"/>
            <a:ext cx="1000000" cy="0"/>
          </a:xfrm>
          <a:prstGeom prst="line">
            <a:avLst/>
          </a:prstGeom>
          <a:ln w="254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33600" y="3629000"/>
            <a:ext cx="7124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042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9A996"/>
                </a:solidFill>
                <a:latin typeface="Inter"/>
              </a:rPr>
              <a:t>Meridian Capital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9A996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AUM by Asset Class ($B)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Portfolio Performance vs Benchmark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Client Type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4532D"/>
                </a:solidFill>
                <a:latin typeface="Inter"/>
              </a:rPr>
              <a:t>Pension Funds (35%)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4532D"/>
                </a:solidFill>
                <a:latin typeface="Inter"/>
              </a:rPr>
              <a:t>Endowments (25%)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4532D"/>
                </a:solidFill>
                <a:latin typeface="Inter"/>
              </a:rPr>
              <a:t>Family Offices (20%)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4532D"/>
                </a:solidFill>
                <a:latin typeface="Inter"/>
              </a:rPr>
              <a:t>Sovereign (12%)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4532D"/>
                </a:solidFill>
                <a:latin typeface="Inter"/>
              </a:rPr>
              <a:t>Corporates (8%)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517320"/>
            <a:ext cx="4810200" cy="500000"/>
          </a:xfrm>
          <a:prstGeom prst="roundRect">
            <a:avLst>
              <a:gd name="adj" fmla="val 332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4810200" cy="500000"/>
          </a:xfrm>
          <a:prstGeom prst="roundRect">
            <a:avLst>
              <a:gd name="adj" fmla="val 332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481020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5800" y="1471600"/>
            <a:ext cx="4810200" cy="500000"/>
          </a:xfrm>
          <a:prstGeom prst="roundRect">
            <a:avLst>
              <a:gd name="adj" fmla="val 831"/>
            </a:avLst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1471600"/>
            <a:ext cx="48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41720" y="1517320"/>
            <a:ext cx="4810200" cy="500000"/>
          </a:xfrm>
          <a:prstGeom prst="roundRect">
            <a:avLst>
              <a:gd name="adj" fmla="val 332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696000" y="1471600"/>
            <a:ext cx="4810200" cy="500000"/>
          </a:xfrm>
          <a:prstGeom prst="roundRect">
            <a:avLst>
              <a:gd name="adj" fmla="val 332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696000" y="1471600"/>
            <a:ext cx="481020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6696000" y="1471600"/>
            <a:ext cx="4810200" cy="500000"/>
          </a:xfrm>
          <a:prstGeom prst="roundRect">
            <a:avLst>
              <a:gd name="adj" fmla="val 831"/>
            </a:avLst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696000" y="1471600"/>
            <a:ext cx="48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5" name="Oval 14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3F6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85800" y="2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$500K/year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96000" y="2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Cost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96000" y="2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$350K/year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85800" y="2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6 months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96000" y="2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Implementation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96000" y="2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4 months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3F6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3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Enterprise-grade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96000" y="3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Scalability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96000" y="3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Mid-market focus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85800" y="3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24/7 dedicated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96000" y="3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Support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96000" y="3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Business hours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3F6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785800" y="4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200+ connectors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96000" y="4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Integration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796000" y="4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50+ connectors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785800" y="4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12 months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496000" y="4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ROI Timeline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96000" y="4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8 months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Strategy Performance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Strategy</a:t>
                      </a:r>
                    </a:p>
                  </a:txBody>
                  <a:tcPr anchor="ctr" marL="120000" marR="80000" marT="50000" marB="50000">
                    <a:solidFill>
                      <a:srgbClr val="16653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1-Year</a:t>
                      </a:r>
                    </a:p>
                  </a:txBody>
                  <a:tcPr anchor="ctr" marL="120000" marR="80000" marT="50000" marB="50000">
                    <a:solidFill>
                      <a:srgbClr val="16653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3-Year</a:t>
                      </a:r>
                    </a:p>
                  </a:txBody>
                  <a:tcPr anchor="ctr" marL="120000" marR="80000" marT="50000" marB="50000">
                    <a:solidFill>
                      <a:srgbClr val="16653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5-Year</a:t>
                      </a:r>
                    </a:p>
                  </a:txBody>
                  <a:tcPr anchor="ctr" marL="120000" marR="80000" marT="50000" marB="50000">
                    <a:solidFill>
                      <a:srgbClr val="16653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Since Inception</a:t>
                      </a:r>
                    </a:p>
                  </a:txBody>
                  <a:tcPr anchor="ctr" marL="120000" marR="80000" marT="50000" marB="50000">
                    <a:solidFill>
                      <a:srgbClr val="166534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Core Equity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+16.4%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+14.2%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+12.8%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+11.5%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Growth Equity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+22.1%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+18.5%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+15.3%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+13.8%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Fixed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+7.2%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+5.8%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+4.9%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+5.2%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Private Credit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+11.5%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+10.2%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+9.8%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+9.5%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Real Assets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+8.8%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+7.5%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+7.1%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+6.9%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Multi-Asset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+12.3%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+10.8%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+9.5%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+8.8%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567320"/>
            <a:ext cx="2517600" cy="4629200"/>
          </a:xfrm>
          <a:prstGeom prst="roundRect">
            <a:avLst>
              <a:gd name="adj" fmla="val 34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521600"/>
            <a:ext cx="2517600" cy="4629200"/>
          </a:xfrm>
          <a:prstGeom prst="roundRect">
            <a:avLst>
              <a:gd name="adj" fmla="val 345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521600"/>
            <a:ext cx="251760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394600" y="3036200"/>
            <a:ext cx="1100000" cy="1100000"/>
          </a:xfrm>
          <a:prstGeom prst="ellipse">
            <a:avLst/>
          </a:prstGeom>
          <a:solidFill>
            <a:srgbClr val="D0E0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394600" y="3036200"/>
            <a:ext cx="1100000" cy="110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587100" y="3228700"/>
            <a:ext cx="715000" cy="71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587100" y="3478950"/>
            <a:ext cx="715000" cy="214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4532D"/>
                </a:solidFill>
                <a:latin typeface="Inter"/>
              </a:rPr>
              <a:t>82%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00" y="4216200"/>
            <a:ext cx="239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Revenue Target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800" y="4536200"/>
            <a:ext cx="23976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14532D"/>
                </a:solidFill>
                <a:latin typeface="Inter"/>
              </a:rPr>
              <a:t>$8.2M / $10M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499120" y="1567320"/>
            <a:ext cx="2517600" cy="4629200"/>
          </a:xfrm>
          <a:prstGeom prst="roundRect">
            <a:avLst>
              <a:gd name="adj" fmla="val 34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3453400" y="1521600"/>
            <a:ext cx="2517600" cy="4629200"/>
          </a:xfrm>
          <a:prstGeom prst="roundRect">
            <a:avLst>
              <a:gd name="adj" fmla="val 345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3453400" y="1521600"/>
            <a:ext cx="251760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4162200" y="3036200"/>
            <a:ext cx="1100000" cy="1100000"/>
          </a:xfrm>
          <a:prstGeom prst="ellipse">
            <a:avLst/>
          </a:prstGeom>
          <a:solidFill>
            <a:srgbClr val="CEE9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4162200" y="3036200"/>
            <a:ext cx="1100000" cy="110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4354700" y="3228700"/>
            <a:ext cx="715000" cy="71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4354700" y="3478950"/>
            <a:ext cx="715000" cy="214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4532D"/>
                </a:solidFill>
                <a:latin typeface="Inter"/>
              </a:rPr>
              <a:t>94%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13400" y="4216200"/>
            <a:ext cx="239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Customer Satisfaction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13400" y="4536200"/>
            <a:ext cx="23976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14532D"/>
                </a:solidFill>
                <a:latin typeface="Inter"/>
              </a:rPr>
              <a:t>94%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266720" y="1567320"/>
            <a:ext cx="2517600" cy="4629200"/>
          </a:xfrm>
          <a:prstGeom prst="roundRect">
            <a:avLst>
              <a:gd name="adj" fmla="val 34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221000" y="1521600"/>
            <a:ext cx="2517600" cy="4629200"/>
          </a:xfrm>
          <a:prstGeom prst="roundRect">
            <a:avLst>
              <a:gd name="adj" fmla="val 345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6221000" y="1521600"/>
            <a:ext cx="2517600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6929800" y="3036200"/>
            <a:ext cx="1100000" cy="1100000"/>
          </a:xfrm>
          <a:prstGeom prst="ellipse">
            <a:avLst/>
          </a:prstGeom>
          <a:solidFill>
            <a:srgbClr val="F8D3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6929800" y="3036200"/>
            <a:ext cx="1100000" cy="110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7122300" y="3228700"/>
            <a:ext cx="715000" cy="71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7122300" y="3478950"/>
            <a:ext cx="715000" cy="214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4532D"/>
                </a:solidFill>
                <a:latin typeface="Inter"/>
              </a:rPr>
              <a:t>84%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81000" y="4216200"/>
            <a:ext cx="239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Sprint Velocity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81000" y="4536200"/>
            <a:ext cx="23976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14532D"/>
                </a:solidFill>
                <a:latin typeface="Inter"/>
              </a:rPr>
              <a:t>42 / 50 pts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9034320" y="1567320"/>
            <a:ext cx="2517600" cy="4629200"/>
          </a:xfrm>
          <a:prstGeom prst="roundRect">
            <a:avLst>
              <a:gd name="adj" fmla="val 34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ed Rectangle 32"/>
          <p:cNvSpPr/>
          <p:nvPr/>
        </p:nvSpPr>
        <p:spPr>
          <a:xfrm>
            <a:off x="8988600" y="1521600"/>
            <a:ext cx="2517600" cy="4629200"/>
          </a:xfrm>
          <a:prstGeom prst="roundRect">
            <a:avLst>
              <a:gd name="adj" fmla="val 345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8988600" y="1521600"/>
            <a:ext cx="251760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9697400" y="3036200"/>
            <a:ext cx="1100000" cy="1100000"/>
          </a:xfrm>
          <a:prstGeom prst="ellipse">
            <a:avLst/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9697400" y="3036200"/>
            <a:ext cx="1100000" cy="11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Oval 36"/>
          <p:cNvSpPr/>
          <p:nvPr/>
        </p:nvSpPr>
        <p:spPr>
          <a:xfrm>
            <a:off x="9889900" y="3228700"/>
            <a:ext cx="715000" cy="71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9889900" y="3478950"/>
            <a:ext cx="715000" cy="214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4532D"/>
                </a:solidFill>
                <a:latin typeface="Inter"/>
              </a:rPr>
              <a:t>99%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048600" y="4216200"/>
            <a:ext cx="239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Uptime SLA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048600" y="4536200"/>
            <a:ext cx="23976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14532D"/>
                </a:solidFill>
                <a:latin typeface="Inter"/>
              </a:rPr>
              <a:t>99.95%</a:t>
            </a:r>
          </a:p>
        </p:txBody>
      </p:sp>
      <p:sp>
        <p:nvSpPr>
          <p:cNvPr id="41" name="Rectangle 4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ounded Rectangle 2"/>
          <p:cNvSpPr/>
          <p:nvPr/>
        </p:nvSpPr>
        <p:spPr>
          <a:xfrm>
            <a:off x="2183600" y="207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2133600" y="202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5816000" y="1749000"/>
            <a:ext cx="560000" cy="56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896000" y="18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3600" y="2529000"/>
            <a:ext cx="73248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4532D"/>
                </a:solidFill>
                <a:latin typeface="Inter"/>
              </a:rPr>
              <a:t>Planning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596000" y="3429000"/>
            <a:ext cx="1000000" cy="0"/>
          </a:xfrm>
          <a:prstGeom prst="line">
            <a:avLst/>
          </a:prstGeom>
          <a:ln w="254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33600" y="3629000"/>
            <a:ext cx="7124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042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9A996"/>
                </a:solidFill>
                <a:latin typeface="Inter"/>
              </a:rPr>
              <a:t>Meridian Capital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9A996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Project Milestones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61732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57160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571600"/>
            <a:ext cx="216408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 Same Side Corner Rectangle 7"/>
          <p:cNvSpPr/>
          <p:nvPr/>
        </p:nvSpPr>
        <p:spPr>
          <a:xfrm>
            <a:off x="2399880" y="1446600"/>
            <a:ext cx="400000" cy="250000"/>
          </a:xfrm>
          <a:prstGeom prst="round2Same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>
                <a:solidFill>
                  <a:srgbClr val="FFFFFF"/>
                </a:solidFill>
                <a:latin typeface="Inter"/>
              </a:rPr>
              <a:t>M1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5800" y="1691600"/>
            <a:ext cx="20040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66534"/>
                </a:solidFill>
                <a:latin typeface="Inter"/>
              </a:rPr>
              <a:t>Jan 2026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5800" y="1991600"/>
            <a:ext cx="200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Project Kickoff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5800" y="2431600"/>
            <a:ext cx="2004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Assemble team and define scope</a:t>
            </a:r>
          </a:p>
        </p:txBody>
      </p:sp>
      <p:cxnSp>
        <p:nvCxnSpPr>
          <p:cNvPr id="12" name="Connector 11"/>
          <p:cNvCxnSpPr/>
          <p:nvPr/>
        </p:nvCxnSpPr>
        <p:spPr>
          <a:xfrm flipH="1">
            <a:off x="2417064" y="2271600"/>
            <a:ext cx="432816" cy="625840"/>
          </a:xfrm>
          <a:prstGeom prst="line">
            <a:avLst/>
          </a:prstGeom>
          <a:ln w="19050">
            <a:solidFill>
              <a:srgbClr val="E0C77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462784" y="224316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2417064" y="219744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2417064" y="2197440"/>
            <a:ext cx="216408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 Same Side Corner Rectangle 15"/>
          <p:cNvSpPr/>
          <p:nvPr/>
        </p:nvSpPr>
        <p:spPr>
          <a:xfrm>
            <a:off x="4131144" y="2072440"/>
            <a:ext cx="400000" cy="250000"/>
          </a:xfrm>
          <a:prstGeom prst="round2Same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>
                <a:solidFill>
                  <a:srgbClr val="FFFFFF"/>
                </a:solidFill>
                <a:latin typeface="Inter"/>
              </a:rPr>
              <a:t>M2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97064" y="2317440"/>
            <a:ext cx="20040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D9488"/>
                </a:solidFill>
                <a:latin typeface="Inter"/>
              </a:rPr>
              <a:t>Mar 2026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97064" y="2617440"/>
            <a:ext cx="200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Alpha Release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97064" y="3057440"/>
            <a:ext cx="2004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Core features complete</a:t>
            </a:r>
          </a:p>
        </p:txBody>
      </p:sp>
      <p:cxnSp>
        <p:nvCxnSpPr>
          <p:cNvPr id="20" name="Connector 19"/>
          <p:cNvCxnSpPr/>
          <p:nvPr/>
        </p:nvCxnSpPr>
        <p:spPr>
          <a:xfrm flipH="1">
            <a:off x="4148328" y="2897440"/>
            <a:ext cx="432816" cy="625840"/>
          </a:xfrm>
          <a:prstGeom prst="line">
            <a:avLst/>
          </a:prstGeom>
          <a:ln w="19050">
            <a:solidFill>
              <a:srgbClr val="E0C77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4194048" y="286900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4148328" y="282328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4148328" y="2823280"/>
            <a:ext cx="2164080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 Same Side Corner Rectangle 23"/>
          <p:cNvSpPr/>
          <p:nvPr/>
        </p:nvSpPr>
        <p:spPr>
          <a:xfrm>
            <a:off x="5862408" y="2698280"/>
            <a:ext cx="400000" cy="250000"/>
          </a:xfrm>
          <a:prstGeom prst="round2Same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>
                <a:solidFill>
                  <a:srgbClr val="FFFFFF"/>
                </a:solidFill>
                <a:latin typeface="Inter"/>
              </a:rPr>
              <a:t>M3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28328" y="2943280"/>
            <a:ext cx="20040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DC2626"/>
                </a:solidFill>
                <a:latin typeface="Inter"/>
              </a:rPr>
              <a:t>May 2026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28328" y="3243280"/>
            <a:ext cx="200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Beta Testing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28328" y="3683280"/>
            <a:ext cx="2004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User acceptance testing</a:t>
            </a:r>
          </a:p>
        </p:txBody>
      </p:sp>
      <p:cxnSp>
        <p:nvCxnSpPr>
          <p:cNvPr id="28" name="Connector 27"/>
          <p:cNvCxnSpPr/>
          <p:nvPr/>
        </p:nvCxnSpPr>
        <p:spPr>
          <a:xfrm flipH="1">
            <a:off x="5879592" y="3523280"/>
            <a:ext cx="432816" cy="625840"/>
          </a:xfrm>
          <a:prstGeom prst="line">
            <a:avLst/>
          </a:prstGeom>
          <a:ln w="19050">
            <a:solidFill>
              <a:srgbClr val="E0C77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5925312" y="349484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5879592" y="344912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5879592" y="3449120"/>
            <a:ext cx="216408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ound Same Side Corner Rectangle 31"/>
          <p:cNvSpPr/>
          <p:nvPr/>
        </p:nvSpPr>
        <p:spPr>
          <a:xfrm>
            <a:off x="7593672" y="3324120"/>
            <a:ext cx="400000" cy="250000"/>
          </a:xfrm>
          <a:prstGeom prst="round2Same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>
                <a:solidFill>
                  <a:srgbClr val="FFFFFF"/>
                </a:solidFill>
                <a:latin typeface="Inter"/>
              </a:rPr>
              <a:t>M4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959592" y="3569120"/>
            <a:ext cx="20040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7C3AED"/>
                </a:solidFill>
                <a:latin typeface="Inter"/>
              </a:rPr>
              <a:t>Jul 2026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59592" y="3869120"/>
            <a:ext cx="200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Launch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59592" y="4309120"/>
            <a:ext cx="2004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Public release and marketing</a:t>
            </a:r>
          </a:p>
        </p:txBody>
      </p:sp>
      <p:cxnSp>
        <p:nvCxnSpPr>
          <p:cNvPr id="36" name="Connector 35"/>
          <p:cNvCxnSpPr/>
          <p:nvPr/>
        </p:nvCxnSpPr>
        <p:spPr>
          <a:xfrm flipH="1">
            <a:off x="7610856" y="4149120"/>
            <a:ext cx="432816" cy="625840"/>
          </a:xfrm>
          <a:prstGeom prst="line">
            <a:avLst/>
          </a:prstGeom>
          <a:ln w="19050">
            <a:solidFill>
              <a:srgbClr val="E0C77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7656576" y="412068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ounded Rectangle 37"/>
          <p:cNvSpPr/>
          <p:nvPr/>
        </p:nvSpPr>
        <p:spPr>
          <a:xfrm>
            <a:off x="7610856" y="407496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ectangle 38"/>
          <p:cNvSpPr/>
          <p:nvPr/>
        </p:nvSpPr>
        <p:spPr>
          <a:xfrm>
            <a:off x="7610856" y="4074960"/>
            <a:ext cx="2164080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ound Same Side Corner Rectangle 39"/>
          <p:cNvSpPr/>
          <p:nvPr/>
        </p:nvSpPr>
        <p:spPr>
          <a:xfrm>
            <a:off x="9324936" y="3949960"/>
            <a:ext cx="400000" cy="250000"/>
          </a:xfrm>
          <a:prstGeom prst="round2Same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>
                <a:solidFill>
                  <a:srgbClr val="FFFFFF"/>
                </a:solidFill>
                <a:latin typeface="Inter"/>
              </a:rPr>
              <a:t>M5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90856" y="4194960"/>
            <a:ext cx="20040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D97706"/>
                </a:solidFill>
                <a:latin typeface="Inter"/>
              </a:rPr>
              <a:t>Sep 2026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690856" y="4494960"/>
            <a:ext cx="200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Scale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690856" y="4934960"/>
            <a:ext cx="2004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Performance optimization</a:t>
            </a:r>
          </a:p>
        </p:txBody>
      </p:sp>
      <p:cxnSp>
        <p:nvCxnSpPr>
          <p:cNvPr id="44" name="Connector 43"/>
          <p:cNvCxnSpPr/>
          <p:nvPr/>
        </p:nvCxnSpPr>
        <p:spPr>
          <a:xfrm flipH="1">
            <a:off x="9342120" y="4774960"/>
            <a:ext cx="432816" cy="625840"/>
          </a:xfrm>
          <a:prstGeom prst="line">
            <a:avLst/>
          </a:prstGeom>
          <a:ln w="19050">
            <a:solidFill>
              <a:srgbClr val="E0C77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9387840" y="474652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ounded Rectangle 45"/>
          <p:cNvSpPr/>
          <p:nvPr/>
        </p:nvSpPr>
        <p:spPr>
          <a:xfrm>
            <a:off x="9342120" y="470080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ectangle 46"/>
          <p:cNvSpPr/>
          <p:nvPr/>
        </p:nvSpPr>
        <p:spPr>
          <a:xfrm>
            <a:off x="9342120" y="4700800"/>
            <a:ext cx="2164080" cy="508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Round Same Side Corner Rectangle 47"/>
          <p:cNvSpPr/>
          <p:nvPr/>
        </p:nvSpPr>
        <p:spPr>
          <a:xfrm>
            <a:off x="11056200" y="4575800"/>
            <a:ext cx="400000" cy="250000"/>
          </a:xfrm>
          <a:prstGeom prst="round2Same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>
                <a:solidFill>
                  <a:srgbClr val="FFFFFF"/>
                </a:solidFill>
                <a:latin typeface="Inter"/>
              </a:rPr>
              <a:t>M6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422120" y="4820800"/>
            <a:ext cx="20040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891B2"/>
                </a:solidFill>
                <a:latin typeface="Inter"/>
              </a:rPr>
              <a:t>Nov 2026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422120" y="5120800"/>
            <a:ext cx="200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Review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422120" y="5560800"/>
            <a:ext cx="2004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Post-launch assessment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ounded Rectangle 2"/>
          <p:cNvSpPr/>
          <p:nvPr/>
        </p:nvSpPr>
        <p:spPr>
          <a:xfrm>
            <a:off x="2183600" y="207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2133600" y="202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5816000" y="1749000"/>
            <a:ext cx="560000" cy="56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896000" y="18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3600" y="2529000"/>
            <a:ext cx="73248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4532D"/>
                </a:solidFill>
                <a:latin typeface="Inter"/>
              </a:rPr>
              <a:t>About Us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596000" y="3429000"/>
            <a:ext cx="1000000" cy="0"/>
          </a:xfrm>
          <a:prstGeom prst="line">
            <a:avLst/>
          </a:prstGeom>
          <a:ln w="254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33600" y="3629000"/>
            <a:ext cx="7124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042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9A996"/>
                </a:solidFill>
                <a:latin typeface="Inter"/>
              </a:rPr>
              <a:t>Meridian Capital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9A996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Project 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617320"/>
            <a:ext cx="3406800" cy="4529200"/>
          </a:xfrm>
          <a:prstGeom prst="roundRect">
            <a:avLst>
              <a:gd name="adj" fmla="val 353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571600"/>
            <a:ext cx="3406800" cy="4529200"/>
          </a:xfrm>
          <a:prstGeom prst="roundRect">
            <a:avLst>
              <a:gd name="adj" fmla="val 353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571600"/>
            <a:ext cx="340680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725800" y="1611600"/>
            <a:ext cx="3326800" cy="380000"/>
          </a:xfrm>
          <a:prstGeom prst="roundRect">
            <a:avLst>
              <a:gd name="adj" fmla="val 2404"/>
            </a:avLst>
          </a:prstGeom>
          <a:solidFill>
            <a:srgbClr val="DCE7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65800" y="1651600"/>
            <a:ext cx="32468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To Do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67800" y="2133600"/>
            <a:ext cx="3246800" cy="340000"/>
          </a:xfrm>
          <a:prstGeom prst="roundRect">
            <a:avLst>
              <a:gd name="adj" fmla="val 3079"/>
            </a:avLst>
          </a:prstGeom>
          <a:solidFill>
            <a:srgbClr val="C9C9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745800" y="2111600"/>
            <a:ext cx="3286800" cy="340000"/>
          </a:xfrm>
          <a:prstGeom prst="roundRect">
            <a:avLst>
              <a:gd name="adj" fmla="val 30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785800" y="2251600"/>
            <a:ext cx="60000" cy="6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875800" y="2151600"/>
            <a:ext cx="31068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Define requirements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67800" y="2633600"/>
            <a:ext cx="3246800" cy="340000"/>
          </a:xfrm>
          <a:prstGeom prst="roundRect">
            <a:avLst>
              <a:gd name="adj" fmla="val 3079"/>
            </a:avLst>
          </a:prstGeom>
          <a:solidFill>
            <a:srgbClr val="C9C9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745800" y="2611600"/>
            <a:ext cx="3286800" cy="340000"/>
          </a:xfrm>
          <a:prstGeom prst="roundRect">
            <a:avLst>
              <a:gd name="adj" fmla="val 30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785800" y="2751600"/>
            <a:ext cx="60000" cy="6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875800" y="2651600"/>
            <a:ext cx="31068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Design wireframes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67800" y="3133600"/>
            <a:ext cx="3246800" cy="340000"/>
          </a:xfrm>
          <a:prstGeom prst="roundRect">
            <a:avLst>
              <a:gd name="adj" fmla="val 3079"/>
            </a:avLst>
          </a:prstGeom>
          <a:solidFill>
            <a:srgbClr val="C9C9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745800" y="3111600"/>
            <a:ext cx="3286800" cy="340000"/>
          </a:xfrm>
          <a:prstGeom prst="roundRect">
            <a:avLst>
              <a:gd name="adj" fmla="val 30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785800" y="3251600"/>
            <a:ext cx="60000" cy="6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875800" y="3151600"/>
            <a:ext cx="31068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Set up CI/CD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438320" y="1617320"/>
            <a:ext cx="3406800" cy="4529200"/>
          </a:xfrm>
          <a:prstGeom prst="roundRect">
            <a:avLst>
              <a:gd name="adj" fmla="val 353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4392600" y="1571600"/>
            <a:ext cx="3406800" cy="4529200"/>
          </a:xfrm>
          <a:prstGeom prst="roundRect">
            <a:avLst>
              <a:gd name="adj" fmla="val 353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4392600" y="1571600"/>
            <a:ext cx="340680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4432600" y="1611600"/>
            <a:ext cx="3326800" cy="380000"/>
          </a:xfrm>
          <a:prstGeom prst="roundRect">
            <a:avLst>
              <a:gd name="adj" fmla="val 2404"/>
            </a:avLst>
          </a:prstGeom>
          <a:solidFill>
            <a:srgbClr val="DAEE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4472600" y="1651600"/>
            <a:ext cx="32468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In Progress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474600" y="2133600"/>
            <a:ext cx="3246800" cy="340000"/>
          </a:xfrm>
          <a:prstGeom prst="roundRect">
            <a:avLst>
              <a:gd name="adj" fmla="val 3079"/>
            </a:avLst>
          </a:prstGeom>
          <a:solidFill>
            <a:srgbClr val="C9C9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4452600" y="2111600"/>
            <a:ext cx="3286800" cy="340000"/>
          </a:xfrm>
          <a:prstGeom prst="roundRect">
            <a:avLst>
              <a:gd name="adj" fmla="val 30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4492600" y="2251600"/>
            <a:ext cx="60000" cy="6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4582600" y="2151600"/>
            <a:ext cx="31068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API development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474600" y="2633600"/>
            <a:ext cx="3246800" cy="340000"/>
          </a:xfrm>
          <a:prstGeom prst="roundRect">
            <a:avLst>
              <a:gd name="adj" fmla="val 3079"/>
            </a:avLst>
          </a:prstGeom>
          <a:solidFill>
            <a:srgbClr val="C9C9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ounded Rectangle 31"/>
          <p:cNvSpPr/>
          <p:nvPr/>
        </p:nvSpPr>
        <p:spPr>
          <a:xfrm>
            <a:off x="4452600" y="2611600"/>
            <a:ext cx="3286800" cy="340000"/>
          </a:xfrm>
          <a:prstGeom prst="roundRect">
            <a:avLst>
              <a:gd name="adj" fmla="val 30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4492600" y="2751600"/>
            <a:ext cx="60000" cy="6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4582600" y="2651600"/>
            <a:ext cx="31068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Frontend build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145120" y="1617320"/>
            <a:ext cx="3406800" cy="4529200"/>
          </a:xfrm>
          <a:prstGeom prst="roundRect">
            <a:avLst>
              <a:gd name="adj" fmla="val 353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8099400" y="1571600"/>
            <a:ext cx="3406800" cy="4529200"/>
          </a:xfrm>
          <a:prstGeom prst="roundRect">
            <a:avLst>
              <a:gd name="adj" fmla="val 353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8099400" y="1571600"/>
            <a:ext cx="3406800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ounded Rectangle 37"/>
          <p:cNvSpPr/>
          <p:nvPr/>
        </p:nvSpPr>
        <p:spPr>
          <a:xfrm>
            <a:off x="8139400" y="1611600"/>
            <a:ext cx="3326800" cy="380000"/>
          </a:xfrm>
          <a:prstGeom prst="roundRect">
            <a:avLst>
              <a:gd name="adj" fmla="val 2404"/>
            </a:avLst>
          </a:prstGeom>
          <a:solidFill>
            <a:srgbClr val="F9DE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8179400" y="1651600"/>
            <a:ext cx="32468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Done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181400" y="2133600"/>
            <a:ext cx="3246800" cy="340000"/>
          </a:xfrm>
          <a:prstGeom prst="roundRect">
            <a:avLst>
              <a:gd name="adj" fmla="val 3079"/>
            </a:avLst>
          </a:prstGeom>
          <a:solidFill>
            <a:srgbClr val="C9C9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ounded Rectangle 40"/>
          <p:cNvSpPr/>
          <p:nvPr/>
        </p:nvSpPr>
        <p:spPr>
          <a:xfrm>
            <a:off x="8159400" y="2111600"/>
            <a:ext cx="3286800" cy="340000"/>
          </a:xfrm>
          <a:prstGeom prst="roundRect">
            <a:avLst>
              <a:gd name="adj" fmla="val 30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8199400" y="2251600"/>
            <a:ext cx="60000" cy="6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8289400" y="2151600"/>
            <a:ext cx="31068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Project charter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8181400" y="2633600"/>
            <a:ext cx="3246800" cy="340000"/>
          </a:xfrm>
          <a:prstGeom prst="roundRect">
            <a:avLst>
              <a:gd name="adj" fmla="val 3079"/>
            </a:avLst>
          </a:prstGeom>
          <a:solidFill>
            <a:srgbClr val="C9C9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ounded Rectangle 44"/>
          <p:cNvSpPr/>
          <p:nvPr/>
        </p:nvSpPr>
        <p:spPr>
          <a:xfrm>
            <a:off x="8159400" y="2611600"/>
            <a:ext cx="3286800" cy="340000"/>
          </a:xfrm>
          <a:prstGeom prst="roundRect">
            <a:avLst>
              <a:gd name="adj" fmla="val 30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Oval 45"/>
          <p:cNvSpPr/>
          <p:nvPr/>
        </p:nvSpPr>
        <p:spPr>
          <a:xfrm>
            <a:off x="8199400" y="2751600"/>
            <a:ext cx="60000" cy="6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8289400" y="2651600"/>
            <a:ext cx="31068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Team onboarding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8181400" y="3133600"/>
            <a:ext cx="3246800" cy="340000"/>
          </a:xfrm>
          <a:prstGeom prst="roundRect">
            <a:avLst>
              <a:gd name="adj" fmla="val 3079"/>
            </a:avLst>
          </a:prstGeom>
          <a:solidFill>
            <a:srgbClr val="C9C9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Rounded Rectangle 48"/>
          <p:cNvSpPr/>
          <p:nvPr/>
        </p:nvSpPr>
        <p:spPr>
          <a:xfrm>
            <a:off x="8159400" y="3111600"/>
            <a:ext cx="3286800" cy="340000"/>
          </a:xfrm>
          <a:prstGeom prst="roundRect">
            <a:avLst>
              <a:gd name="adj" fmla="val 30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Oval 49"/>
          <p:cNvSpPr/>
          <p:nvPr/>
        </p:nvSpPr>
        <p:spPr>
          <a:xfrm>
            <a:off x="8199400" y="3251600"/>
            <a:ext cx="60000" cy="6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8289400" y="3151600"/>
            <a:ext cx="31068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Architecture review</a:t>
            </a:r>
          </a:p>
        </p:txBody>
      </p:sp>
      <p:sp>
        <p:nvSpPr>
          <p:cNvPr id="52" name="Rectangle 5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380100" y="1747320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1334380" y="1701600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93DF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334380" y="1701600"/>
            <a:ext cx="1806666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46766" y="1747320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3201046" y="1701600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FAD3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3201046" y="1701600"/>
            <a:ext cx="1806666" cy="508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5113432" y="1747320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5067712" y="1701600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F7AA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5067712" y="1701600"/>
            <a:ext cx="1806666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1380100" y="3080653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1334380" y="3034933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D7F9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1334380" y="3034933"/>
            <a:ext cx="1806666" cy="50800"/>
          </a:xfrm>
          <a:prstGeom prst="rect">
            <a:avLst/>
          </a:prstGeom>
          <a:solidFill>
            <a:srgbClr val="A7F3D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3246766" y="3080653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3201046" y="3034933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FDEBA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3201046" y="3034933"/>
            <a:ext cx="1806666" cy="50800"/>
          </a:xfrm>
          <a:prstGeom prst="rect">
            <a:avLst/>
          </a:prstGeom>
          <a:solidFill>
            <a:srgbClr val="FCD3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5113432" y="3080653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5067712" y="3034933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FAD3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5067712" y="3034933"/>
            <a:ext cx="1806666" cy="508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1380100" y="4413986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1334380" y="4368266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EAFC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1334380" y="4368266"/>
            <a:ext cx="1806666" cy="50800"/>
          </a:xfrm>
          <a:prstGeom prst="rect">
            <a:avLst/>
          </a:prstGeom>
          <a:solidFill>
            <a:srgbClr val="D1FA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3246766" y="4413986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3201046" y="4368266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D7F9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3201046" y="4368266"/>
            <a:ext cx="1806666" cy="50800"/>
          </a:xfrm>
          <a:prstGeom prst="rect">
            <a:avLst/>
          </a:prstGeom>
          <a:solidFill>
            <a:srgbClr val="A7F3D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5113432" y="4413986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5067712" y="4368266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FDEBA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5067712" y="4368266"/>
            <a:ext cx="1806666" cy="50800"/>
          </a:xfrm>
          <a:prstGeom prst="rect">
            <a:avLst/>
          </a:prstGeom>
          <a:solidFill>
            <a:srgbClr val="FCD3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Oval 31"/>
          <p:cNvSpPr/>
          <p:nvPr/>
        </p:nvSpPr>
        <p:spPr>
          <a:xfrm>
            <a:off x="5821045" y="2138266"/>
            <a:ext cx="300000" cy="30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5117712" y="2458266"/>
            <a:ext cx="170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4532D"/>
                </a:solidFill>
                <a:latin typeface="Inter"/>
              </a:rPr>
              <a:t>Data Breach</a:t>
            </a:r>
          </a:p>
        </p:txBody>
      </p:sp>
      <p:sp>
        <p:nvSpPr>
          <p:cNvPr id="34" name="Oval 33"/>
          <p:cNvSpPr/>
          <p:nvPr/>
        </p:nvSpPr>
        <p:spPr>
          <a:xfrm>
            <a:off x="5821045" y="3471599"/>
            <a:ext cx="300000" cy="3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5117712" y="3791599"/>
            <a:ext cx="170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4532D"/>
                </a:solidFill>
                <a:latin typeface="Inter"/>
              </a:rPr>
              <a:t>Supply Chain</a:t>
            </a:r>
          </a:p>
        </p:txBody>
      </p:sp>
      <p:sp>
        <p:nvSpPr>
          <p:cNvPr id="36" name="Oval 35"/>
          <p:cNvSpPr/>
          <p:nvPr/>
        </p:nvSpPr>
        <p:spPr>
          <a:xfrm>
            <a:off x="3954379" y="3471599"/>
            <a:ext cx="300000" cy="3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3251046" y="3791599"/>
            <a:ext cx="170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4532D"/>
                </a:solidFill>
                <a:latin typeface="Inter"/>
              </a:rPr>
              <a:t>Compliance</a:t>
            </a:r>
          </a:p>
        </p:txBody>
      </p:sp>
      <p:sp>
        <p:nvSpPr>
          <p:cNvPr id="38" name="Oval 37"/>
          <p:cNvSpPr/>
          <p:nvPr/>
        </p:nvSpPr>
        <p:spPr>
          <a:xfrm>
            <a:off x="5821045" y="3471599"/>
            <a:ext cx="300000" cy="3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5117712" y="3791599"/>
            <a:ext cx="170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4532D"/>
                </a:solidFill>
                <a:latin typeface="Inter"/>
              </a:rPr>
              <a:t>Talent</a:t>
            </a:r>
          </a:p>
        </p:txBody>
      </p:sp>
      <p:sp>
        <p:nvSpPr>
          <p:cNvPr id="40" name="Oval 39"/>
          <p:cNvSpPr/>
          <p:nvPr/>
        </p:nvSpPr>
        <p:spPr>
          <a:xfrm>
            <a:off x="5821045" y="3471599"/>
            <a:ext cx="300000" cy="3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5117712" y="3791599"/>
            <a:ext cx="170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4532D"/>
                </a:solidFill>
                <a:latin typeface="Inter"/>
              </a:rPr>
              <a:t>Market Shift</a:t>
            </a:r>
          </a:p>
        </p:txBody>
      </p:sp>
      <p:sp>
        <p:nvSpPr>
          <p:cNvPr id="42" name="Oval 41"/>
          <p:cNvSpPr/>
          <p:nvPr/>
        </p:nvSpPr>
        <p:spPr>
          <a:xfrm>
            <a:off x="2087713" y="4804932"/>
            <a:ext cx="300000" cy="3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1384380" y="5124932"/>
            <a:ext cx="170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4532D"/>
                </a:solidFill>
                <a:latin typeface="Inter"/>
              </a:rPr>
              <a:t>Technology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04380" y="5751600"/>
            <a:ext cx="5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Likelihood</a:t>
            </a:r>
          </a:p>
        </p:txBody>
      </p:sp>
      <p:cxnSp>
        <p:nvCxnSpPr>
          <p:cNvPr id="45" name="Connector 44"/>
          <p:cNvCxnSpPr/>
          <p:nvPr/>
        </p:nvCxnSpPr>
        <p:spPr>
          <a:xfrm>
            <a:off x="1504380" y="5731600"/>
            <a:ext cx="5200000" cy="0"/>
          </a:xfrm>
          <a:prstGeom prst="line">
            <a:avLst/>
          </a:prstGeom>
          <a:ln w="127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04380" y="3521600"/>
            <a:ext cx="45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Impact</a:t>
            </a:r>
          </a:p>
        </p:txBody>
      </p:sp>
      <p:cxnSp>
        <p:nvCxnSpPr>
          <p:cNvPr id="47" name="Connector 46"/>
          <p:cNvCxnSpPr/>
          <p:nvPr/>
        </p:nvCxnSpPr>
        <p:spPr>
          <a:xfrm flipV="1">
            <a:off x="1244380" y="1871600"/>
            <a:ext cx="0" cy="3600000"/>
          </a:xfrm>
          <a:prstGeom prst="line">
            <a:avLst/>
          </a:prstGeom>
          <a:ln w="127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04380" y="1421600"/>
            <a:ext cx="186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57534E"/>
                </a:solidFill>
                <a:latin typeface="Inter"/>
              </a:rPr>
              <a:t>Low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71046" y="1421600"/>
            <a:ext cx="186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57534E"/>
                </a:solidFill>
                <a:latin typeface="Inter"/>
              </a:rPr>
              <a:t>Med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037712" y="1421600"/>
            <a:ext cx="186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57534E"/>
                </a:solidFill>
                <a:latin typeface="Inter"/>
              </a:rPr>
              <a:t>High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54380" y="1671600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57534E"/>
                </a:solidFill>
                <a:latin typeface="Inter"/>
              </a:rPr>
              <a:t>High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54380" y="3004933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57534E"/>
                </a:solidFill>
                <a:latin typeface="Inter"/>
              </a:rPr>
              <a:t>Med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54380" y="4338266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57534E"/>
                </a:solidFill>
                <a:latin typeface="Inter"/>
              </a:rPr>
              <a:t>Low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300100" y="1817320"/>
            <a:ext cx="4183240" cy="2800000"/>
          </a:xfrm>
          <a:prstGeom prst="roundRect">
            <a:avLst>
              <a:gd name="adj" fmla="val 382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Rounded Rectangle 54"/>
          <p:cNvSpPr/>
          <p:nvPr/>
        </p:nvSpPr>
        <p:spPr>
          <a:xfrm>
            <a:off x="7254380" y="1771600"/>
            <a:ext cx="4183240" cy="2800000"/>
          </a:xfrm>
          <a:prstGeom prst="roundRect">
            <a:avLst>
              <a:gd name="adj" fmla="val 382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Rectangle 55"/>
          <p:cNvSpPr/>
          <p:nvPr/>
        </p:nvSpPr>
        <p:spPr>
          <a:xfrm>
            <a:off x="7254380" y="1771600"/>
            <a:ext cx="418324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TextBox 56"/>
          <p:cNvSpPr txBox="1"/>
          <p:nvPr/>
        </p:nvSpPr>
        <p:spPr>
          <a:xfrm>
            <a:off x="7374380" y="1921600"/>
            <a:ext cx="394324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14532D"/>
                </a:solidFill>
                <a:latin typeface="Inter"/>
              </a:rPr>
              <a:t>Risk Levels</a:t>
            </a:r>
          </a:p>
        </p:txBody>
      </p:sp>
      <p:sp>
        <p:nvSpPr>
          <p:cNvPr id="58" name="Oval 57"/>
          <p:cNvSpPr/>
          <p:nvPr/>
        </p:nvSpPr>
        <p:spPr>
          <a:xfrm>
            <a:off x="7394380" y="2321600"/>
            <a:ext cx="160000" cy="1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9" name="TextBox 58"/>
          <p:cNvSpPr txBox="1"/>
          <p:nvPr/>
        </p:nvSpPr>
        <p:spPr>
          <a:xfrm>
            <a:off x="7634380" y="2321600"/>
            <a:ext cx="368324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4532D"/>
                </a:solidFill>
                <a:latin typeface="Inter"/>
              </a:rPr>
              <a:t>Low</a:t>
            </a:r>
          </a:p>
        </p:txBody>
      </p:sp>
      <p:sp>
        <p:nvSpPr>
          <p:cNvPr id="60" name="Oval 59"/>
          <p:cNvSpPr/>
          <p:nvPr/>
        </p:nvSpPr>
        <p:spPr>
          <a:xfrm>
            <a:off x="7394380" y="2801600"/>
            <a:ext cx="160000" cy="1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1" name="TextBox 60"/>
          <p:cNvSpPr txBox="1"/>
          <p:nvPr/>
        </p:nvSpPr>
        <p:spPr>
          <a:xfrm>
            <a:off x="7634380" y="2801600"/>
            <a:ext cx="368324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4532D"/>
                </a:solidFill>
                <a:latin typeface="Inter"/>
              </a:rPr>
              <a:t>Medium</a:t>
            </a:r>
          </a:p>
        </p:txBody>
      </p:sp>
      <p:sp>
        <p:nvSpPr>
          <p:cNvPr id="62" name="Oval 61"/>
          <p:cNvSpPr/>
          <p:nvPr/>
        </p:nvSpPr>
        <p:spPr>
          <a:xfrm>
            <a:off x="7394380" y="3281600"/>
            <a:ext cx="160000" cy="1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3" name="TextBox 62"/>
          <p:cNvSpPr txBox="1"/>
          <p:nvPr/>
        </p:nvSpPr>
        <p:spPr>
          <a:xfrm>
            <a:off x="7634380" y="3281600"/>
            <a:ext cx="368324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4532D"/>
                </a:solidFill>
                <a:latin typeface="Inter"/>
              </a:rPr>
              <a:t>High</a:t>
            </a:r>
          </a:p>
        </p:txBody>
      </p:sp>
      <p:sp>
        <p:nvSpPr>
          <p:cNvPr id="64" name="Oval 63"/>
          <p:cNvSpPr/>
          <p:nvPr/>
        </p:nvSpPr>
        <p:spPr>
          <a:xfrm>
            <a:off x="7394380" y="3761600"/>
            <a:ext cx="160000" cy="16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5" name="TextBox 64"/>
          <p:cNvSpPr txBox="1"/>
          <p:nvPr/>
        </p:nvSpPr>
        <p:spPr>
          <a:xfrm>
            <a:off x="7634380" y="3761600"/>
            <a:ext cx="368324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4532D"/>
                </a:solidFill>
                <a:latin typeface="Inter"/>
              </a:rPr>
              <a:t>Critical</a:t>
            </a:r>
          </a:p>
        </p:txBody>
      </p:sp>
      <p:sp>
        <p:nvSpPr>
          <p:cNvPr id="66" name="Rectangle 6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7" name="TextBox 66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ounded Rectangle 2"/>
          <p:cNvSpPr/>
          <p:nvPr/>
        </p:nvSpPr>
        <p:spPr>
          <a:xfrm>
            <a:off x="2183600" y="207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2133600" y="202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5816000" y="1749000"/>
            <a:ext cx="560000" cy="56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896000" y="18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3600" y="2529000"/>
            <a:ext cx="73248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4532D"/>
                </a:solidFill>
                <a:latin typeface="Inter"/>
              </a:rPr>
              <a:t>Deliverables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596000" y="3429000"/>
            <a:ext cx="1000000" cy="0"/>
          </a:xfrm>
          <a:prstGeom prst="line">
            <a:avLst/>
          </a:prstGeom>
          <a:ln w="254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33600" y="3629000"/>
            <a:ext cx="7124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042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9A996"/>
                </a:solidFill>
                <a:latin typeface="Inter"/>
              </a:rPr>
              <a:t>Meridian Capital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9A996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517320"/>
            <a:ext cx="5210200" cy="4500000"/>
          </a:xfrm>
          <a:prstGeom prst="roundRect">
            <a:avLst>
              <a:gd name="adj" fmla="val 307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10200" cy="4500000"/>
          </a:xfrm>
          <a:prstGeom prst="roundRect">
            <a:avLst>
              <a:gd name="adj" fmla="val 307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21020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4532D"/>
                </a:solidFill>
                <a:latin typeface="Inter"/>
              </a:rPr>
              <a:t>Short-Term Goals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41720" y="1517320"/>
            <a:ext cx="5210200" cy="4500000"/>
          </a:xfrm>
          <a:prstGeom prst="roundRect">
            <a:avLst>
              <a:gd name="adj" fmla="val 307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296000" y="1471600"/>
            <a:ext cx="5210200" cy="4500000"/>
          </a:xfrm>
          <a:prstGeom prst="roundRect">
            <a:avLst>
              <a:gd name="adj" fmla="val 307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296000" y="1471600"/>
            <a:ext cx="521020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4532D"/>
                </a:solidFill>
                <a:latin typeface="Inter"/>
              </a:rPr>
              <a:t>Long-Term Vision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517320"/>
            <a:ext cx="3406800" cy="4200000"/>
          </a:xfrm>
          <a:prstGeom prst="roundRect">
            <a:avLst>
              <a:gd name="adj" fmla="val 380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06800" cy="4200000"/>
          </a:xfrm>
          <a:prstGeom prst="roundRect">
            <a:avLst>
              <a:gd name="adj" fmla="val 380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340680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Equity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7534E"/>
                </a:solidFill>
                <a:latin typeface="Inter"/>
              </a:rPr>
              <a:t>Active management with a focus on quality companies and sustainable growth.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1665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438320" y="1517320"/>
            <a:ext cx="3406800" cy="4200000"/>
          </a:xfrm>
          <a:prstGeom prst="roundRect">
            <a:avLst>
              <a:gd name="adj" fmla="val 380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4392600" y="1471600"/>
            <a:ext cx="3406800" cy="4200000"/>
          </a:xfrm>
          <a:prstGeom prst="roundRect">
            <a:avLst>
              <a:gd name="adj" fmla="val 380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4392600" y="1471600"/>
            <a:ext cx="340680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Fixed Income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7534E"/>
                </a:solidFill>
                <a:latin typeface="Inter"/>
              </a:rPr>
              <a:t>Rigorous credit analysis delivering consistent income with capital preservation.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0D948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8145120" y="1517320"/>
            <a:ext cx="3406800" cy="4200000"/>
          </a:xfrm>
          <a:prstGeom prst="roundRect">
            <a:avLst>
              <a:gd name="adj" fmla="val 380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8099400" y="1471600"/>
            <a:ext cx="3406800" cy="4200000"/>
          </a:xfrm>
          <a:prstGeom prst="roundRect">
            <a:avLst>
              <a:gd name="adj" fmla="val 380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8099400" y="1471600"/>
            <a:ext cx="3406800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Alternatives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7534E"/>
                </a:solidFill>
                <a:latin typeface="Inter"/>
              </a:rPr>
              <a:t>Diversified strategies providing uncorrelated returns and downside protection.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DC26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9492000" y="-300000"/>
            <a:ext cx="3000000" cy="3000000"/>
          </a:xfrm>
          <a:prstGeom prst="ellipse">
            <a:avLst/>
          </a:prstGeom>
          <a:solidFill>
            <a:srgbClr val="F8F3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2179320" y="1674720"/>
            <a:ext cx="7924800" cy="3600000"/>
          </a:xfrm>
          <a:prstGeom prst="roundRect">
            <a:avLst>
              <a:gd name="adj" fmla="val 201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2133600" y="1629000"/>
            <a:ext cx="7924800" cy="3600000"/>
          </a:xfrm>
          <a:prstGeom prst="roundRect">
            <a:avLst>
              <a:gd name="adj" fmla="val 201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133600" y="1629000"/>
            <a:ext cx="792480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333600" y="1829000"/>
            <a:ext cx="8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4AF37"/>
                </a:solidFill>
                <a:latin typeface="Inter"/>
              </a:rPr>
              <a:t>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33600" y="2329000"/>
            <a:ext cx="7324800" cy="1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0" i="1">
                <a:solidFill>
                  <a:srgbClr val="14532D"/>
                </a:solidFill>
                <a:latin typeface="Inter"/>
              </a:rPr>
              <a:t>Wealth is not built through luck but through discipline, patience, and a rigorous commitment to understanding what drives long-term value creation.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5496000" y="4129000"/>
            <a:ext cx="1200000" cy="0"/>
          </a:xfrm>
          <a:prstGeom prst="line">
            <a:avLst/>
          </a:prstGeom>
          <a:ln w="254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33600" y="4329000"/>
            <a:ext cx="7324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Robert Chen, Managing Partner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33600" y="4629000"/>
            <a:ext cx="73248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Investor Annual Meeting, 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467320"/>
            <a:ext cx="3473466" cy="900000"/>
          </a:xfrm>
          <a:prstGeom prst="roundRect">
            <a:avLst>
              <a:gd name="adj" fmla="val 460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21600"/>
            <a:ext cx="3473466" cy="900000"/>
          </a:xfrm>
          <a:prstGeom prst="roundRect">
            <a:avLst>
              <a:gd name="adj" fmla="val 460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21600"/>
            <a:ext cx="3473466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4532D"/>
                </a:solidFill>
                <a:latin typeface="Inter"/>
              </a:rPr>
              <a:t>$850M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Revenue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404986" y="1467320"/>
            <a:ext cx="3473466" cy="900000"/>
          </a:xfrm>
          <a:prstGeom prst="roundRect">
            <a:avLst>
              <a:gd name="adj" fmla="val 460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4359266" y="1421600"/>
            <a:ext cx="3473466" cy="900000"/>
          </a:xfrm>
          <a:prstGeom prst="roundRect">
            <a:avLst>
              <a:gd name="adj" fmla="val 460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359266" y="1421600"/>
            <a:ext cx="3473466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4532D"/>
                </a:solidFill>
                <a:latin typeface="Inter"/>
              </a:rPr>
              <a:t>2,500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Employees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078452" y="1467320"/>
            <a:ext cx="3473466" cy="900000"/>
          </a:xfrm>
          <a:prstGeom prst="roundRect">
            <a:avLst>
              <a:gd name="adj" fmla="val 460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8032732" y="1421600"/>
            <a:ext cx="3473466" cy="900000"/>
          </a:xfrm>
          <a:prstGeom prst="roundRect">
            <a:avLst>
              <a:gd name="adj" fmla="val 460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8032732" y="1421600"/>
            <a:ext cx="3473466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4532D"/>
                </a:solidFill>
                <a:latin typeface="Inter"/>
              </a:rPr>
              <a:t>98%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20" name="Chart 19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Project Completion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Phase 1: Discovery  (100%)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0E0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EE9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Phase 3: Testing  (45%)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8D3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Phase 4: Deployment  (15%)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ed Rectangle 32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51732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3440133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2175866" y="1621600"/>
            <a:ext cx="460000" cy="460000"/>
          </a:xfrm>
          <a:prstGeom prst="ellipse">
            <a:avLst/>
          </a:prstGeom>
          <a:solidFill>
            <a:srgbClr val="DCE7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9" name="Picture 8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866" y="1707600"/>
            <a:ext cx="288000" cy="28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5800" y="2171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Analytics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5800" y="2551600"/>
            <a:ext cx="3280133" cy="9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Real-time data insights and reporting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421653" y="151732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4375933" y="147160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4375933" y="1471600"/>
            <a:ext cx="3440133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5865999" y="1621600"/>
            <a:ext cx="460000" cy="460000"/>
          </a:xfrm>
          <a:prstGeom prst="ellipse">
            <a:avLst/>
          </a:prstGeom>
          <a:solidFill>
            <a:srgbClr val="DAEE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6" name="Picture 15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99" y="1707600"/>
            <a:ext cx="288000" cy="28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435933" y="2171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Security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55933" y="2551600"/>
            <a:ext cx="3280133" cy="9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111786" y="151732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8066066" y="147160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8066066" y="1471600"/>
            <a:ext cx="3440133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9556132" y="1621600"/>
            <a:ext cx="460000" cy="460000"/>
          </a:xfrm>
          <a:prstGeom prst="ellipse">
            <a:avLst/>
          </a:prstGeom>
          <a:solidFill>
            <a:srgbClr val="F9DE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3" name="Picture 22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132" y="1707600"/>
            <a:ext cx="288000" cy="28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126066" y="2171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Global Reach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46066" y="2551600"/>
            <a:ext cx="3280133" cy="9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Operations in 40+ countries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31520" y="387832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85800" y="383260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685800" y="3832600"/>
            <a:ext cx="3440133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2175866" y="3982600"/>
            <a:ext cx="460000" cy="460000"/>
          </a:xfrm>
          <a:prstGeom prst="ellipse">
            <a:avLst/>
          </a:prstGeom>
          <a:solidFill>
            <a:srgbClr val="EBE1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0" name="Picture 29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866" y="4068600"/>
            <a:ext cx="288000" cy="288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45800" y="4532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Performance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65800" y="4912600"/>
            <a:ext cx="3280133" cy="9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Sub-50ms response times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421653" y="387832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ounded Rectangle 33"/>
          <p:cNvSpPr/>
          <p:nvPr/>
        </p:nvSpPr>
        <p:spPr>
          <a:xfrm>
            <a:off x="4375933" y="383260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4375933" y="3832600"/>
            <a:ext cx="3440133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5865999" y="3982600"/>
            <a:ext cx="460000" cy="460000"/>
          </a:xfrm>
          <a:prstGeom prst="ellipse">
            <a:avLst/>
          </a:prstGeom>
          <a:solidFill>
            <a:srgbClr val="F9EA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7" name="Picture 36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1999" y="4068600"/>
            <a:ext cx="288000" cy="288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435933" y="4532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Team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55933" y="4912600"/>
            <a:ext cx="3280133" cy="9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2,500+ professionals worldwide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111786" y="387832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ounded Rectangle 40"/>
          <p:cNvSpPr/>
          <p:nvPr/>
        </p:nvSpPr>
        <p:spPr>
          <a:xfrm>
            <a:off x="8066066" y="383260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8066066" y="3832600"/>
            <a:ext cx="3440133" cy="508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9556132" y="3982600"/>
            <a:ext cx="460000" cy="460000"/>
          </a:xfrm>
          <a:prstGeom prst="ellipse">
            <a:avLst/>
          </a:prstGeom>
          <a:solidFill>
            <a:srgbClr val="D9EE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4" name="Picture 43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2132" y="4068600"/>
            <a:ext cx="288000" cy="288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126066" y="4532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Awards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146066" y="4912600"/>
            <a:ext cx="3280133" cy="9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054380" y="1571600"/>
            <a:ext cx="0" cy="3622500"/>
          </a:xfrm>
          <a:prstGeom prst="line">
            <a:avLst/>
          </a:prstGeom>
          <a:ln w="3175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954380" y="1471600"/>
            <a:ext cx="200000" cy="2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1600100" y="1417320"/>
            <a:ext cx="8500000" cy="850000"/>
          </a:xfrm>
          <a:prstGeom prst="roundRect">
            <a:avLst>
              <a:gd name="adj" fmla="val 188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1554380" y="1371600"/>
            <a:ext cx="8500000" cy="850000"/>
          </a:xfrm>
          <a:prstGeom prst="roundRect">
            <a:avLst>
              <a:gd name="adj" fmla="val 188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1554380" y="1371600"/>
            <a:ext cx="850000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75438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4532D"/>
                </a:solidFill>
                <a:latin typeface="Inter"/>
              </a:rPr>
              <a:t>Finalize Strategy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438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438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166534"/>
                </a:solidFill>
                <a:latin typeface="Inter"/>
              </a:rPr>
              <a:t>Executive Team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438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7534E"/>
                </a:solidFill>
                <a:latin typeface="Inter"/>
              </a:rPr>
              <a:t>Mar 2026</a:t>
            </a:r>
          </a:p>
        </p:txBody>
      </p:sp>
      <p:sp>
        <p:nvSpPr>
          <p:cNvPr id="14" name="Oval 13"/>
          <p:cNvSpPr/>
          <p:nvPr/>
        </p:nvSpPr>
        <p:spPr>
          <a:xfrm>
            <a:off x="954380" y="2679100"/>
            <a:ext cx="200000" cy="2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1600100" y="2624820"/>
            <a:ext cx="8500000" cy="850000"/>
          </a:xfrm>
          <a:prstGeom prst="roundRect">
            <a:avLst>
              <a:gd name="adj" fmla="val 188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1554380" y="2579100"/>
            <a:ext cx="8500000" cy="850000"/>
          </a:xfrm>
          <a:prstGeom prst="roundRect">
            <a:avLst>
              <a:gd name="adj" fmla="val 188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1554380" y="2579100"/>
            <a:ext cx="850000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754380" y="2619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4532D"/>
                </a:solidFill>
                <a:latin typeface="Inter"/>
              </a:rPr>
              <a:t>Launch Phase 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4380" y="2929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54380" y="2619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0D9488"/>
                </a:solidFill>
                <a:latin typeface="Inter"/>
              </a:rPr>
              <a:t>Product &amp; Engineering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54380" y="2929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7534E"/>
                </a:solidFill>
                <a:latin typeface="Inter"/>
              </a:rPr>
              <a:t>Apr 2026</a:t>
            </a:r>
          </a:p>
        </p:txBody>
      </p:sp>
      <p:sp>
        <p:nvSpPr>
          <p:cNvPr id="22" name="Oval 21"/>
          <p:cNvSpPr/>
          <p:nvPr/>
        </p:nvSpPr>
        <p:spPr>
          <a:xfrm>
            <a:off x="954380" y="3886600"/>
            <a:ext cx="200000" cy="2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1600100" y="3832320"/>
            <a:ext cx="8500000" cy="850000"/>
          </a:xfrm>
          <a:prstGeom prst="roundRect">
            <a:avLst>
              <a:gd name="adj" fmla="val 188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1554380" y="3786600"/>
            <a:ext cx="8500000" cy="850000"/>
          </a:xfrm>
          <a:prstGeom prst="roundRect">
            <a:avLst>
              <a:gd name="adj" fmla="val 188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1554380" y="3786600"/>
            <a:ext cx="8500000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1754380" y="382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4532D"/>
                </a:solidFill>
                <a:latin typeface="Inter"/>
              </a:rPr>
              <a:t>Expand Sales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54380" y="413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54380" y="382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DC2626"/>
                </a:solidFill>
                <a:latin typeface="Inter"/>
              </a:rPr>
              <a:t>VP Sales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54380" y="413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7534E"/>
                </a:solidFill>
                <a:latin typeface="Inter"/>
              </a:rPr>
              <a:t>May 2026</a:t>
            </a:r>
          </a:p>
        </p:txBody>
      </p:sp>
      <p:sp>
        <p:nvSpPr>
          <p:cNvPr id="30" name="Oval 29"/>
          <p:cNvSpPr/>
          <p:nvPr/>
        </p:nvSpPr>
        <p:spPr>
          <a:xfrm>
            <a:off x="954380" y="5094100"/>
            <a:ext cx="200000" cy="2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1600100" y="5039820"/>
            <a:ext cx="8500000" cy="850000"/>
          </a:xfrm>
          <a:prstGeom prst="roundRect">
            <a:avLst>
              <a:gd name="adj" fmla="val 188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ounded Rectangle 31"/>
          <p:cNvSpPr/>
          <p:nvPr/>
        </p:nvSpPr>
        <p:spPr>
          <a:xfrm>
            <a:off x="1554380" y="4994100"/>
            <a:ext cx="8500000" cy="850000"/>
          </a:xfrm>
          <a:prstGeom prst="roundRect">
            <a:avLst>
              <a:gd name="adj" fmla="val 188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ectangle 32"/>
          <p:cNvSpPr/>
          <p:nvPr/>
        </p:nvSpPr>
        <p:spPr>
          <a:xfrm>
            <a:off x="1554380" y="4994100"/>
            <a:ext cx="850000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1754380" y="5034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4532D"/>
                </a:solidFill>
                <a:latin typeface="Inter"/>
              </a:rPr>
              <a:t>Review &amp; Iterate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54380" y="5344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54380" y="5034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7C3AED"/>
                </a:solidFill>
                <a:latin typeface="Inter"/>
              </a:rPr>
              <a:t>All Departments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554380" y="5344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7534E"/>
                </a:solidFill>
                <a:latin typeface="Inter"/>
              </a:rPr>
              <a:t>Jun 2026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9992000" y="-600000"/>
            <a:ext cx="2600000" cy="2600000"/>
          </a:xfrm>
          <a:prstGeom prst="ellipse">
            <a:avLst/>
          </a:prstGeom>
          <a:solidFill>
            <a:srgbClr val="F9F5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-400000" y="5358000"/>
            <a:ext cx="1800000" cy="1800000"/>
          </a:xfrm>
          <a:prstGeom prst="ellipse">
            <a:avLst/>
          </a:prstGeom>
          <a:solidFill>
            <a:srgbClr val="ECF1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1752600" y="1374720"/>
            <a:ext cx="8778240" cy="4200000"/>
          </a:xfrm>
          <a:prstGeom prst="roundRect">
            <a:avLst>
              <a:gd name="adj" fmla="val 182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1706880" y="1329000"/>
            <a:ext cx="8778240" cy="4200000"/>
          </a:xfrm>
          <a:prstGeom prst="roundRect">
            <a:avLst>
              <a:gd name="adj" fmla="val 182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706880" y="1329000"/>
            <a:ext cx="877824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106880" y="1829000"/>
            <a:ext cx="797824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14532D"/>
                </a:solidFill>
                <a:latin typeface="Inter"/>
              </a:rPr>
              <a:t>Invest With
Confidence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5496000" y="3329000"/>
            <a:ext cx="1200000" cy="0"/>
          </a:xfrm>
          <a:prstGeom prst="line">
            <a:avLst/>
          </a:prstGeom>
          <a:ln w="3175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06880" y="3579000"/>
            <a:ext cx="797824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500" b="0" i="0">
                <a:solidFill>
                  <a:srgbClr val="57534E"/>
                </a:solidFill>
                <a:latin typeface="Inter"/>
              </a:rPr>
              <a:t>Schedule a consultation to learn how Meridian Capital can help achieve your investment objectives.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06880" y="4629000"/>
            <a:ext cx="25260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4AF37"/>
                </a:solidFill>
                <a:latin typeface="Inter"/>
              </a:rPr>
              <a:t>Email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06880" y="4929000"/>
            <a:ext cx="2526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contact@company.com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32960" y="4629000"/>
            <a:ext cx="25260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4AF37"/>
                </a:solidFill>
                <a:latin typeface="Inter"/>
              </a:rPr>
              <a:t>Phone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32960" y="4929000"/>
            <a:ext cx="2526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+1 (555) 123-4567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59040" y="4629000"/>
            <a:ext cx="25260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4AF37"/>
                </a:solidFill>
                <a:latin typeface="Inter"/>
              </a:rPr>
              <a:t>Web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59040" y="4929000"/>
            <a:ext cx="2526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www.company.com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042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9A996"/>
                </a:solidFill>
                <a:latin typeface="Inter"/>
              </a:rPr>
              <a:t>Meridian Capital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9A996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517320"/>
            <a:ext cx="5237700" cy="4200000"/>
          </a:xfrm>
          <a:prstGeom prst="roundRect">
            <a:avLst>
              <a:gd name="adj" fmla="val 30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37700" cy="4200000"/>
          </a:xfrm>
          <a:prstGeom prst="roundRect">
            <a:avLst>
              <a:gd name="adj" fmla="val 30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23770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985800" y="1721600"/>
            <a:ext cx="47377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4532D"/>
                </a:solidFill>
                <a:latin typeface="Inter"/>
              </a:rPr>
              <a:t>Our Mission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5800" y="2221600"/>
            <a:ext cx="47377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57534E"/>
                </a:solidFill>
                <a:latin typeface="Inter"/>
              </a:rPr>
              <a:t>Meridian Capital delivers superior risk-adjusted returns through disciplined investment strategies and deep market expertise.
With $28B in assets under management, we serve institutional investors and high-net-worth families.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14220" y="1517320"/>
            <a:ext cx="2503850" cy="1985000"/>
          </a:xfrm>
          <a:prstGeom prst="roundRect">
            <a:avLst>
              <a:gd name="adj" fmla="val 639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268500" y="1471600"/>
            <a:ext cx="2503850" cy="1985000"/>
          </a:xfrm>
          <a:prstGeom prst="roundRect">
            <a:avLst>
              <a:gd name="adj" fmla="val 639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268500" y="1471600"/>
            <a:ext cx="250385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7340425" y="1791600"/>
            <a:ext cx="360000" cy="36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368500" y="2271600"/>
            <a:ext cx="23038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4532D"/>
                </a:solidFill>
                <a:latin typeface="Inter"/>
              </a:rPr>
              <a:t>1998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68500" y="2721600"/>
            <a:ext cx="23038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7534E"/>
                </a:solidFill>
                <a:latin typeface="Inter"/>
              </a:rPr>
              <a:t>Founded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048069" y="1517320"/>
            <a:ext cx="2503850" cy="1985000"/>
          </a:xfrm>
          <a:prstGeom prst="roundRect">
            <a:avLst>
              <a:gd name="adj" fmla="val 639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9002349" y="1471600"/>
            <a:ext cx="2503850" cy="1985000"/>
          </a:xfrm>
          <a:prstGeom prst="roundRect">
            <a:avLst>
              <a:gd name="adj" fmla="val 639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9002349" y="1471600"/>
            <a:ext cx="250385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0074274" y="1791600"/>
            <a:ext cx="360000" cy="36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9102349" y="2271600"/>
            <a:ext cx="23038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4532D"/>
                </a:solidFill>
                <a:latin typeface="Inter"/>
              </a:rPr>
              <a:t>$28B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02349" y="2721600"/>
            <a:ext cx="23038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7534E"/>
                </a:solidFill>
                <a:latin typeface="Inter"/>
              </a:rPr>
              <a:t>AUM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14220" y="3732319"/>
            <a:ext cx="2503850" cy="1985000"/>
          </a:xfrm>
          <a:prstGeom prst="roundRect">
            <a:avLst>
              <a:gd name="adj" fmla="val 639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6268500" y="3686599"/>
            <a:ext cx="2503850" cy="1985000"/>
          </a:xfrm>
          <a:prstGeom prst="roundRect">
            <a:avLst>
              <a:gd name="adj" fmla="val 639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6268500" y="3686599"/>
            <a:ext cx="2503850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7340425" y="4006599"/>
            <a:ext cx="360000" cy="36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368500" y="4486599"/>
            <a:ext cx="23038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4532D"/>
                </a:solidFill>
                <a:latin typeface="Inter"/>
              </a:rPr>
              <a:t>450+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68500" y="4936599"/>
            <a:ext cx="23038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7534E"/>
                </a:solidFill>
                <a:latin typeface="Inter"/>
              </a:rPr>
              <a:t>Professionals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9048069" y="3732319"/>
            <a:ext cx="2503850" cy="1985000"/>
          </a:xfrm>
          <a:prstGeom prst="roundRect">
            <a:avLst>
              <a:gd name="adj" fmla="val 639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9002349" y="3686599"/>
            <a:ext cx="2503850" cy="1985000"/>
          </a:xfrm>
          <a:prstGeom prst="roundRect">
            <a:avLst>
              <a:gd name="adj" fmla="val 639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9002349" y="3686599"/>
            <a:ext cx="250385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10074274" y="4006599"/>
            <a:ext cx="360000" cy="3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102349" y="4486599"/>
            <a:ext cx="23038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4532D"/>
                </a:solidFill>
                <a:latin typeface="Inter"/>
              </a:rPr>
              <a:t>8 Global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102349" y="4936599"/>
            <a:ext cx="23038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7534E"/>
                </a:solidFill>
                <a:latin typeface="Inter"/>
              </a:rPr>
              <a:t>Offices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Oval 1"/>
          <p:cNvSpPr/>
          <p:nvPr/>
        </p:nvSpPr>
        <p:spPr>
          <a:xfrm>
            <a:off x="10192000" y="-600000"/>
            <a:ext cx="2400000" cy="2400000"/>
          </a:xfrm>
          <a:prstGeom prst="ellipse">
            <a:avLst/>
          </a:prstGeom>
          <a:solidFill>
            <a:srgbClr val="FAF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-400000" y="5258000"/>
            <a:ext cx="1600000" cy="1600000"/>
          </a:xfrm>
          <a:prstGeom prst="ellipse">
            <a:avLst/>
          </a:prstGeom>
          <a:solidFill>
            <a:srgbClr val="E7ED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85800" y="600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14532D"/>
                </a:solidFill>
                <a:latin typeface="Inter"/>
              </a:rPr>
              <a:t>Thank You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096000" y="1500000"/>
            <a:ext cx="20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85800" y="1650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57534E"/>
                </a:solidFill>
                <a:latin typeface="Inter"/>
              </a:rPr>
              <a:t>We appreciate your time and look forward to the next conversation.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31520" y="2345720"/>
            <a:ext cx="5285200" cy="1400000"/>
          </a:xfrm>
          <a:prstGeom prst="roundRect">
            <a:avLst>
              <a:gd name="adj" fmla="val 302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5800" y="2300000"/>
            <a:ext cx="5285200" cy="1400000"/>
          </a:xfrm>
          <a:prstGeom prst="roundRect">
            <a:avLst>
              <a:gd name="adj" fmla="val 302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685800" y="2300000"/>
            <a:ext cx="528520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885800" y="2800000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885800" y="2800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0" i="0">
                <a:solidFill>
                  <a:srgbClr val="FFFFFF"/>
                </a:solidFill>
                <a:latin typeface="Inter"/>
              </a:rPr>
              <a:t>✉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85800" y="2600000"/>
            <a:ext cx="438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D4AF37"/>
                </a:solidFill>
                <a:latin typeface="Inter"/>
              </a:rPr>
              <a:t>Email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85800" y="2950000"/>
            <a:ext cx="43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14532D"/>
                </a:solidFill>
                <a:latin typeface="Inter"/>
              </a:rPr>
              <a:t>contact@company.com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266720" y="2345720"/>
            <a:ext cx="5285200" cy="1400000"/>
          </a:xfrm>
          <a:prstGeom prst="roundRect">
            <a:avLst>
              <a:gd name="adj" fmla="val 302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6221000" y="2300000"/>
            <a:ext cx="5285200" cy="1400000"/>
          </a:xfrm>
          <a:prstGeom prst="roundRect">
            <a:avLst>
              <a:gd name="adj" fmla="val 302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6221000" y="2300000"/>
            <a:ext cx="528520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6421000" y="2800000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421000" y="2800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0" i="0">
                <a:solidFill>
                  <a:srgbClr val="FFFFFF"/>
                </a:solidFill>
                <a:latin typeface="Inter"/>
              </a:rPr>
              <a:t>☎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21000" y="2600000"/>
            <a:ext cx="438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D4AF37"/>
                </a:solidFill>
                <a:latin typeface="Inter"/>
              </a:rPr>
              <a:t>Phone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21000" y="2950000"/>
            <a:ext cx="43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14532D"/>
                </a:solidFill>
                <a:latin typeface="Inter"/>
              </a:rPr>
              <a:t>+1 (555) 123-4567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31520" y="3995720"/>
            <a:ext cx="5285200" cy="1400000"/>
          </a:xfrm>
          <a:prstGeom prst="roundRect">
            <a:avLst>
              <a:gd name="adj" fmla="val 302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85800" y="3950000"/>
            <a:ext cx="5285200" cy="1400000"/>
          </a:xfrm>
          <a:prstGeom prst="roundRect">
            <a:avLst>
              <a:gd name="adj" fmla="val 302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685800" y="3950000"/>
            <a:ext cx="528520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885800" y="4450000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885800" y="4450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0" i="0">
                <a:solidFill>
                  <a:srgbClr val="FFFFFF"/>
                </a:solidFill>
                <a:latin typeface="Inter"/>
              </a:rPr>
              <a:t>⌂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5800" y="4250000"/>
            <a:ext cx="438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D4AF37"/>
                </a:solidFill>
                <a:latin typeface="Inter"/>
              </a:rPr>
              <a:t>Website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85800" y="4600000"/>
            <a:ext cx="43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14532D"/>
                </a:solidFill>
                <a:latin typeface="Inter"/>
              </a:rPr>
              <a:t>www.company.com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266720" y="3995720"/>
            <a:ext cx="5285200" cy="1400000"/>
          </a:xfrm>
          <a:prstGeom prst="roundRect">
            <a:avLst>
              <a:gd name="adj" fmla="val 302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6221000" y="3950000"/>
            <a:ext cx="5285200" cy="1400000"/>
          </a:xfrm>
          <a:prstGeom prst="roundRect">
            <a:avLst>
              <a:gd name="adj" fmla="val 302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6221000" y="3950000"/>
            <a:ext cx="528520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6421000" y="4450000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421000" y="4450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0" i="0">
                <a:solidFill>
                  <a:srgbClr val="FFFFFF"/>
                </a:solidFill>
                <a:latin typeface="Inter"/>
              </a:rPr>
              <a:t>⚑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21000" y="4250000"/>
            <a:ext cx="438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D4AF37"/>
                </a:solidFill>
                <a:latin typeface="Inter"/>
              </a:rPr>
              <a:t>Location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21000" y="4600000"/>
            <a:ext cx="43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14532D"/>
                </a:solidFill>
                <a:latin typeface="Inter"/>
              </a:rPr>
              <a:t>New York, NY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85800" y="6058000"/>
            <a:ext cx="10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36" name="Rectangle 3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702100" y="1621600"/>
            <a:ext cx="500000" cy="5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0210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32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Fiduciary Duty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32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7534E"/>
                </a:solidFill>
                <a:latin typeface="Inter"/>
              </a:rPr>
              <a:t>Our clients' interests always come first in every decision we make.</a:t>
            </a:r>
          </a:p>
        </p:txBody>
      </p:sp>
      <p:sp>
        <p:nvSpPr>
          <p:cNvPr id="9" name="Oval 8"/>
          <p:cNvSpPr/>
          <p:nvPr/>
        </p:nvSpPr>
        <p:spPr>
          <a:xfrm>
            <a:off x="4464699" y="1621600"/>
            <a:ext cx="500000" cy="5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4699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48399" y="2371600"/>
            <a:ext cx="2532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Discipline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8399" y="2821600"/>
            <a:ext cx="2432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7534E"/>
                </a:solidFill>
                <a:latin typeface="Inter"/>
              </a:rPr>
              <a:t>We follow proven investment processes and avoid emotional reactions.</a:t>
            </a:r>
          </a:p>
        </p:txBody>
      </p:sp>
      <p:sp>
        <p:nvSpPr>
          <p:cNvPr id="13" name="Oval 12"/>
          <p:cNvSpPr/>
          <p:nvPr/>
        </p:nvSpPr>
        <p:spPr>
          <a:xfrm>
            <a:off x="7227298" y="1621600"/>
            <a:ext cx="500000" cy="5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7298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10998" y="2371600"/>
            <a:ext cx="2532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Transparency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60998" y="2821600"/>
            <a:ext cx="2432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7534E"/>
                </a:solidFill>
                <a:latin typeface="Inter"/>
              </a:rPr>
              <a:t>We communicate openly about performance, risks, and fees.</a:t>
            </a:r>
          </a:p>
        </p:txBody>
      </p:sp>
      <p:sp>
        <p:nvSpPr>
          <p:cNvPr id="17" name="Oval 16"/>
          <p:cNvSpPr/>
          <p:nvPr/>
        </p:nvSpPr>
        <p:spPr>
          <a:xfrm>
            <a:off x="9989897" y="1621600"/>
            <a:ext cx="500000" cy="5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989897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73597" y="2371600"/>
            <a:ext cx="2532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Long-Term View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23597" y="2821600"/>
            <a:ext cx="2432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7534E"/>
                </a:solidFill>
                <a:latin typeface="Inter"/>
              </a:rPr>
              <a:t>We build portfolios designed to compound wealth over decades.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517320"/>
            <a:ext cx="2532600" cy="4200000"/>
          </a:xfrm>
          <a:prstGeom prst="roundRect">
            <a:avLst>
              <a:gd name="adj" fmla="val 380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2532600" cy="4200000"/>
          </a:xfrm>
          <a:prstGeom prst="roundRect">
            <a:avLst>
              <a:gd name="adj" fmla="val 380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652100" y="1671600"/>
            <a:ext cx="600000" cy="600000"/>
          </a:xfrm>
          <a:prstGeom prst="ellipse">
            <a:avLst/>
          </a:prstGeom>
          <a:solidFill>
            <a:srgbClr val="F5F5F4"/>
          </a:solidFill>
          <a:ln w="25400">
            <a:solidFill>
              <a:srgbClr val="D4AF3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5210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7534E"/>
                </a:solidFill>
                <a:latin typeface="Inter"/>
              </a:rPr>
              <a:t>Photo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471600"/>
            <a:ext cx="2432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Robert Chen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800" y="2821600"/>
            <a:ext cx="2432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4AF37"/>
                </a:solidFill>
                <a:latin typeface="Inter"/>
              </a:rPr>
              <a:t>Managing Partner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318950" y="3171600"/>
            <a:ext cx="126630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5800" y="3321600"/>
            <a:ext cx="2372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30 years in institutional asset management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94119" y="1517320"/>
            <a:ext cx="2532600" cy="4200000"/>
          </a:xfrm>
          <a:prstGeom prst="roundRect">
            <a:avLst>
              <a:gd name="adj" fmla="val 380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3448399" y="1471600"/>
            <a:ext cx="2532600" cy="4200000"/>
          </a:xfrm>
          <a:prstGeom prst="roundRect">
            <a:avLst>
              <a:gd name="adj" fmla="val 380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414699" y="1671600"/>
            <a:ext cx="600000" cy="600000"/>
          </a:xfrm>
          <a:prstGeom prst="ellipse">
            <a:avLst/>
          </a:prstGeom>
          <a:solidFill>
            <a:srgbClr val="F5F5F4"/>
          </a:solidFill>
          <a:ln w="25400">
            <a:solidFill>
              <a:srgbClr val="D4AF3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4414699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7534E"/>
                </a:solidFill>
                <a:latin typeface="Inter"/>
              </a:rPr>
              <a:t>Photo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98399" y="2471600"/>
            <a:ext cx="2432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Victoria Hughes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8399" y="2821600"/>
            <a:ext cx="2432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4AF37"/>
                </a:solidFill>
                <a:latin typeface="Inter"/>
              </a:rPr>
              <a:t>Chief Investment Officer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4081549" y="3171600"/>
            <a:ext cx="126630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28399" y="3321600"/>
            <a:ext cx="2372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Ex-Goldman Sachs portfolio strategist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256718" y="1517320"/>
            <a:ext cx="2532600" cy="4200000"/>
          </a:xfrm>
          <a:prstGeom prst="roundRect">
            <a:avLst>
              <a:gd name="adj" fmla="val 380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210998" y="1471600"/>
            <a:ext cx="2532600" cy="4200000"/>
          </a:xfrm>
          <a:prstGeom prst="roundRect">
            <a:avLst>
              <a:gd name="adj" fmla="val 380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7177298" y="1671600"/>
            <a:ext cx="600000" cy="600000"/>
          </a:xfrm>
          <a:prstGeom prst="ellipse">
            <a:avLst/>
          </a:prstGeom>
          <a:solidFill>
            <a:srgbClr val="F5F5F4"/>
          </a:solidFill>
          <a:ln w="25400">
            <a:solidFill>
              <a:srgbClr val="D4AF3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177298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7534E"/>
                </a:solidFill>
                <a:latin typeface="Inter"/>
              </a:rPr>
              <a:t>Photo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60998" y="2471600"/>
            <a:ext cx="2432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Andrew Walsh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60998" y="2821600"/>
            <a:ext cx="2432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4AF37"/>
                </a:solidFill>
                <a:latin typeface="Inter"/>
              </a:rPr>
              <a:t>Head of Fixed Income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6844148" y="3171600"/>
            <a:ext cx="126630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90998" y="3321600"/>
            <a:ext cx="2372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Built $12B bond portfolio franchise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019317" y="1517320"/>
            <a:ext cx="2532600" cy="4200000"/>
          </a:xfrm>
          <a:prstGeom prst="roundRect">
            <a:avLst>
              <a:gd name="adj" fmla="val 380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8973597" y="1471600"/>
            <a:ext cx="2532600" cy="4200000"/>
          </a:xfrm>
          <a:prstGeom prst="roundRect">
            <a:avLst>
              <a:gd name="adj" fmla="val 380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9939897" y="1671600"/>
            <a:ext cx="600000" cy="600000"/>
          </a:xfrm>
          <a:prstGeom prst="ellipse">
            <a:avLst/>
          </a:prstGeom>
          <a:solidFill>
            <a:srgbClr val="F5F5F4"/>
          </a:solidFill>
          <a:ln w="25400">
            <a:solidFill>
              <a:srgbClr val="D4AF3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939897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7534E"/>
                </a:solidFill>
                <a:latin typeface="Inter"/>
              </a:rPr>
              <a:t>Photo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23597" y="2471600"/>
            <a:ext cx="2432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Maria Santos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23597" y="2821600"/>
            <a:ext cx="2432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4AF37"/>
                </a:solidFill>
                <a:latin typeface="Inter"/>
              </a:rPr>
              <a:t>Chief Risk Officer</a:t>
            </a:r>
          </a:p>
        </p:txBody>
      </p:sp>
      <p:cxnSp>
        <p:nvCxnSpPr>
          <p:cNvPr id="35" name="Connector 34"/>
          <p:cNvCxnSpPr/>
          <p:nvPr/>
        </p:nvCxnSpPr>
        <p:spPr>
          <a:xfrm>
            <a:off x="9606747" y="3171600"/>
            <a:ext cx="126630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053597" y="3321600"/>
            <a:ext cx="2372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Quant risk specialist, MIT PhD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517320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3453467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85800" y="1771600"/>
            <a:ext cx="3253467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4532D"/>
                </a:solidFill>
                <a:latin typeface="Inter"/>
              </a:rPr>
              <a:t>$28B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800" y="2471600"/>
            <a:ext cx="3253467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Assets Under Management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414986" y="1517320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4369266" y="1471600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369266" y="1471600"/>
            <a:ext cx="3453467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69266" y="1771600"/>
            <a:ext cx="3253467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4532D"/>
                </a:solidFill>
                <a:latin typeface="Inter"/>
              </a:rPr>
              <a:t>450+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69266" y="2471600"/>
            <a:ext cx="3253467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Investment Professionals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098452" y="1517320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8052732" y="1471600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8052732" y="1471600"/>
            <a:ext cx="3453467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152732" y="1771600"/>
            <a:ext cx="3253467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4532D"/>
                </a:solidFill>
                <a:latin typeface="Inter"/>
              </a:rPr>
              <a:t>12.8%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52732" y="2471600"/>
            <a:ext cx="3253467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10-Year CAGR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31520" y="3868319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85800" y="3822599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685800" y="3822599"/>
            <a:ext cx="3453467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85800" y="4122599"/>
            <a:ext cx="3253467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4532D"/>
                </a:solidFill>
                <a:latin typeface="Inter"/>
              </a:rPr>
              <a:t>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5800" y="4822599"/>
            <a:ext cx="3253467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Global Offices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414986" y="3868319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4369266" y="3822599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4369266" y="3822599"/>
            <a:ext cx="3453467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4469266" y="4122599"/>
            <a:ext cx="3253467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4532D"/>
                </a:solidFill>
                <a:latin typeface="Inter"/>
              </a:rPr>
              <a:t>320+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69266" y="4822599"/>
            <a:ext cx="3253467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Institutional Clients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098452" y="3868319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8052732" y="3822599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8052732" y="3822599"/>
            <a:ext cx="3453467" cy="508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8152732" y="4122599"/>
            <a:ext cx="3253467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4532D"/>
                </a:solidFill>
                <a:latin typeface="Inter"/>
              </a:rPr>
              <a:t>Top 5%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52732" y="4822599"/>
            <a:ext cx="3253467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Peer Ranking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ounded Rectangle 2"/>
          <p:cNvSpPr/>
          <p:nvPr/>
        </p:nvSpPr>
        <p:spPr>
          <a:xfrm>
            <a:off x="2183600" y="207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2133600" y="202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5816000" y="1749000"/>
            <a:ext cx="560000" cy="56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896000" y="18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3600" y="2529000"/>
            <a:ext cx="73248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4532D"/>
                </a:solidFill>
                <a:latin typeface="Inter"/>
              </a:rPr>
              <a:t>Strategy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596000" y="3429000"/>
            <a:ext cx="1000000" cy="0"/>
          </a:xfrm>
          <a:prstGeom prst="line">
            <a:avLst/>
          </a:prstGeom>
          <a:ln w="254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33600" y="3629000"/>
            <a:ext cx="7124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042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9A996"/>
                </a:solidFill>
                <a:latin typeface="Inter"/>
              </a:rPr>
              <a:t>Meridian Capital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9A996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54380" y="1471600"/>
            <a:ext cx="6196279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AUM grew 18% to $28B driven by strong performance and $3.2B in net new client inflows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Flagship equity fund returned 16.4%, outperforming the benchmark by 380 basis points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Fixed income portfolio generated 7.2% return while maintaining investment-grade average quality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Successfully launched ESG-focused fund attracting $1.8B in commitments within first year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Risk management framework enhanced with AI-powered stress testing across all strategies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95659" y="1471600"/>
            <a:ext cx="4141961" cy="4500000"/>
          </a:xfrm>
          <a:prstGeom prst="roundRect">
            <a:avLst>
              <a:gd name="adj" fmla="val 1955"/>
            </a:avLst>
          </a:prstGeom>
          <a:solidFill>
            <a:srgbClr val="14532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45659" y="1671600"/>
            <a:ext cx="3841961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D4AF37"/>
                </a:solidFill>
                <a:latin typeface="Inter"/>
              </a:rPr>
              <a:t>$28B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45659" y="2171600"/>
            <a:ext cx="3841961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1BAAB"/>
                </a:solidFill>
                <a:latin typeface="Inter"/>
              </a:rPr>
              <a:t>AUM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495659" y="2921600"/>
            <a:ext cx="3741961" cy="0"/>
          </a:xfrm>
          <a:prstGeom prst="line">
            <a:avLst/>
          </a:prstGeom>
          <a:ln w="6350">
            <a:solidFill>
              <a:srgbClr val="5A86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45659" y="3171600"/>
            <a:ext cx="3841961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D4AF37"/>
                </a:solidFill>
                <a:latin typeface="Inter"/>
              </a:rPr>
              <a:t>+16.4%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45659" y="3671600"/>
            <a:ext cx="3841961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1BAAB"/>
                </a:solidFill>
                <a:latin typeface="Inter"/>
              </a:rPr>
              <a:t>Equity Return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495659" y="4421600"/>
            <a:ext cx="3741961" cy="0"/>
          </a:xfrm>
          <a:prstGeom prst="line">
            <a:avLst/>
          </a:prstGeom>
          <a:ln w="6350">
            <a:solidFill>
              <a:srgbClr val="5A86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45659" y="4671600"/>
            <a:ext cx="3841961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D4AF37"/>
                </a:solidFill>
                <a:latin typeface="Inter"/>
              </a:rPr>
              <a:t>Top 5%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45659" y="5171600"/>
            <a:ext cx="3841961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1BAAB"/>
                </a:solidFill>
                <a:latin typeface="Inter"/>
              </a:rPr>
              <a:t>Peer Rank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